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 id="268" r:id="rId14"/>
    <p:sldId id="298" r:id="rId15"/>
    <p:sldId id="269" r:id="rId16"/>
    <p:sldId id="299" r:id="rId17"/>
    <p:sldId id="284" r:id="rId18"/>
    <p:sldId id="285" r:id="rId19"/>
    <p:sldId id="286" r:id="rId20"/>
    <p:sldId id="287" r:id="rId21"/>
    <p:sldId id="288" r:id="rId22"/>
    <p:sldId id="289" r:id="rId23"/>
    <p:sldId id="290" r:id="rId24"/>
    <p:sldId id="291" r:id="rId25"/>
    <p:sldId id="292" r:id="rId26"/>
    <p:sldId id="293" r:id="rId27"/>
    <p:sldId id="271" r:id="rId28"/>
    <p:sldId id="294" r:id="rId29"/>
    <p:sldId id="273" r:id="rId30"/>
    <p:sldId id="274" r:id="rId31"/>
    <p:sldId id="276" r:id="rId32"/>
    <p:sldId id="277" r:id="rId33"/>
    <p:sldId id="278" r:id="rId34"/>
    <p:sldId id="279" r:id="rId35"/>
    <p:sldId id="280" r:id="rId36"/>
    <p:sldId id="281" r:id="rId37"/>
    <p:sldId id="282" r:id="rId38"/>
    <p:sldId id="283" r:id="rId39"/>
    <p:sldId id="295" r:id="rId40"/>
    <p:sldId id="296" r:id="rId41"/>
    <p:sldId id="297" r:id="rId42"/>
    <p:sldId id="301" r:id="rId43"/>
    <p:sldId id="303" r:id="rId44"/>
    <p:sldId id="304" r:id="rId45"/>
    <p:sldId id="305" r:id="rId46"/>
    <p:sldId id="306" r:id="rId47"/>
    <p:sldId id="307" r:id="rId48"/>
    <p:sldId id="300" r:id="rId49"/>
    <p:sldId id="311" r:id="rId50"/>
    <p:sldId id="302" r:id="rId51"/>
    <p:sldId id="309"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ABF0D-04F7-4821-88A6-332428DD623D}" type="datetimeFigureOut">
              <a:rPr lang="fr-FR" smtClean="0"/>
              <a:t>14/02/2017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A7563-C5D6-4A35-9C8D-F7BB65210CB0}" type="slidenum">
              <a:rPr lang="fr-FR" smtClean="0"/>
              <a:t>‹N°›</a:t>
            </a:fld>
            <a:endParaRPr lang="fr-FR"/>
          </a:p>
        </p:txBody>
      </p:sp>
    </p:spTree>
    <p:extLst>
      <p:ext uri="{BB962C8B-B14F-4D97-AF65-F5344CB8AC3E}">
        <p14:creationId xmlns:p14="http://schemas.microsoft.com/office/powerpoint/2010/main" val="175376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E4A7563-C5D6-4A35-9C8D-F7BB65210CB0}" type="slidenum">
              <a:rPr lang="fr-FR" smtClean="0"/>
              <a:t>21</a:t>
            </a:fld>
            <a:endParaRPr lang="fr-FR"/>
          </a:p>
        </p:txBody>
      </p:sp>
    </p:spTree>
    <p:extLst>
      <p:ext uri="{BB962C8B-B14F-4D97-AF65-F5344CB8AC3E}">
        <p14:creationId xmlns:p14="http://schemas.microsoft.com/office/powerpoint/2010/main" val="42592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E4A7563-C5D6-4A35-9C8D-F7BB65210CB0}" type="slidenum">
              <a:rPr lang="fr-FR" smtClean="0"/>
              <a:t>45</a:t>
            </a:fld>
            <a:endParaRPr lang="fr-FR"/>
          </a:p>
        </p:txBody>
      </p:sp>
    </p:spTree>
    <p:extLst>
      <p:ext uri="{BB962C8B-B14F-4D97-AF65-F5344CB8AC3E}">
        <p14:creationId xmlns:p14="http://schemas.microsoft.com/office/powerpoint/2010/main" val="281248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37B76A5-3BF5-4C7B-91DC-5CD84E94193A}" type="datetimeFigureOut">
              <a:rPr lang="fr-FR" smtClean="0"/>
              <a:t>14/02/2017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A6C791-0DA3-4E62-BC65-5AF4A03756C8}" type="slidenum">
              <a:rPr lang="fr-FR" smtClean="0"/>
              <a:t>‹N°›</a:t>
            </a:fld>
            <a:endParaRPr lang="fr-FR"/>
          </a:p>
        </p:txBody>
      </p:sp>
    </p:spTree>
    <p:extLst>
      <p:ext uri="{BB962C8B-B14F-4D97-AF65-F5344CB8AC3E}">
        <p14:creationId xmlns:p14="http://schemas.microsoft.com/office/powerpoint/2010/main" val="357826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7B76A5-3BF5-4C7B-91DC-5CD84E94193A}" type="datetimeFigureOut">
              <a:rPr lang="fr-FR" smtClean="0"/>
              <a:t>14/02/2017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A6C791-0DA3-4E62-BC65-5AF4A03756C8}" type="slidenum">
              <a:rPr lang="fr-FR" smtClean="0"/>
              <a:t>‹N°›</a:t>
            </a:fld>
            <a:endParaRPr lang="fr-FR"/>
          </a:p>
        </p:txBody>
      </p:sp>
    </p:spTree>
    <p:extLst>
      <p:ext uri="{BB962C8B-B14F-4D97-AF65-F5344CB8AC3E}">
        <p14:creationId xmlns:p14="http://schemas.microsoft.com/office/powerpoint/2010/main" val="2730364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7B76A5-3BF5-4C7B-91DC-5CD84E94193A}" type="datetimeFigureOut">
              <a:rPr lang="fr-FR" smtClean="0"/>
              <a:t>14/02/2017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A6C791-0DA3-4E62-BC65-5AF4A03756C8}" type="slidenum">
              <a:rPr lang="fr-FR" smtClean="0"/>
              <a:t>‹N°›</a:t>
            </a:fld>
            <a:endParaRPr lang="fr-FR"/>
          </a:p>
        </p:txBody>
      </p:sp>
    </p:spTree>
    <p:extLst>
      <p:ext uri="{BB962C8B-B14F-4D97-AF65-F5344CB8AC3E}">
        <p14:creationId xmlns:p14="http://schemas.microsoft.com/office/powerpoint/2010/main" val="203874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7B76A5-3BF5-4C7B-91DC-5CD84E94193A}" type="datetimeFigureOut">
              <a:rPr lang="fr-FR" smtClean="0"/>
              <a:t>14/02/2017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A6C791-0DA3-4E62-BC65-5AF4A03756C8}" type="slidenum">
              <a:rPr lang="fr-FR" smtClean="0"/>
              <a:t>‹N°›</a:t>
            </a:fld>
            <a:endParaRPr lang="fr-FR"/>
          </a:p>
        </p:txBody>
      </p:sp>
    </p:spTree>
    <p:extLst>
      <p:ext uri="{BB962C8B-B14F-4D97-AF65-F5344CB8AC3E}">
        <p14:creationId xmlns:p14="http://schemas.microsoft.com/office/powerpoint/2010/main" val="334926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37B76A5-3BF5-4C7B-91DC-5CD84E94193A}" type="datetimeFigureOut">
              <a:rPr lang="fr-FR" smtClean="0"/>
              <a:t>14/02/2017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A6C791-0DA3-4E62-BC65-5AF4A03756C8}" type="slidenum">
              <a:rPr lang="fr-FR" smtClean="0"/>
              <a:t>‹N°›</a:t>
            </a:fld>
            <a:endParaRPr lang="fr-FR"/>
          </a:p>
        </p:txBody>
      </p:sp>
    </p:spTree>
    <p:extLst>
      <p:ext uri="{BB962C8B-B14F-4D97-AF65-F5344CB8AC3E}">
        <p14:creationId xmlns:p14="http://schemas.microsoft.com/office/powerpoint/2010/main" val="115762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37B76A5-3BF5-4C7B-91DC-5CD84E94193A}" type="datetimeFigureOut">
              <a:rPr lang="fr-FR" smtClean="0"/>
              <a:t>14/02/2017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A6C791-0DA3-4E62-BC65-5AF4A03756C8}" type="slidenum">
              <a:rPr lang="fr-FR" smtClean="0"/>
              <a:t>‹N°›</a:t>
            </a:fld>
            <a:endParaRPr lang="fr-FR"/>
          </a:p>
        </p:txBody>
      </p:sp>
    </p:spTree>
    <p:extLst>
      <p:ext uri="{BB962C8B-B14F-4D97-AF65-F5344CB8AC3E}">
        <p14:creationId xmlns:p14="http://schemas.microsoft.com/office/powerpoint/2010/main" val="290466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37B76A5-3BF5-4C7B-91DC-5CD84E94193A}" type="datetimeFigureOut">
              <a:rPr lang="fr-FR" smtClean="0"/>
              <a:t>14/02/2017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DA6C791-0DA3-4E62-BC65-5AF4A03756C8}" type="slidenum">
              <a:rPr lang="fr-FR" smtClean="0"/>
              <a:t>‹N°›</a:t>
            </a:fld>
            <a:endParaRPr lang="fr-FR"/>
          </a:p>
        </p:txBody>
      </p:sp>
    </p:spTree>
    <p:extLst>
      <p:ext uri="{BB962C8B-B14F-4D97-AF65-F5344CB8AC3E}">
        <p14:creationId xmlns:p14="http://schemas.microsoft.com/office/powerpoint/2010/main" val="123830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37B76A5-3BF5-4C7B-91DC-5CD84E94193A}" type="datetimeFigureOut">
              <a:rPr lang="fr-FR" smtClean="0"/>
              <a:t>14/02/2017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DA6C791-0DA3-4E62-BC65-5AF4A03756C8}" type="slidenum">
              <a:rPr lang="fr-FR" smtClean="0"/>
              <a:t>‹N°›</a:t>
            </a:fld>
            <a:endParaRPr lang="fr-FR"/>
          </a:p>
        </p:txBody>
      </p:sp>
    </p:spTree>
    <p:extLst>
      <p:ext uri="{BB962C8B-B14F-4D97-AF65-F5344CB8AC3E}">
        <p14:creationId xmlns:p14="http://schemas.microsoft.com/office/powerpoint/2010/main" val="166873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7B76A5-3BF5-4C7B-91DC-5CD84E94193A}" type="datetimeFigureOut">
              <a:rPr lang="fr-FR" smtClean="0"/>
              <a:t>14/02/2017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DA6C791-0DA3-4E62-BC65-5AF4A03756C8}" type="slidenum">
              <a:rPr lang="fr-FR" smtClean="0"/>
              <a:t>‹N°›</a:t>
            </a:fld>
            <a:endParaRPr lang="fr-FR"/>
          </a:p>
        </p:txBody>
      </p:sp>
    </p:spTree>
    <p:extLst>
      <p:ext uri="{BB962C8B-B14F-4D97-AF65-F5344CB8AC3E}">
        <p14:creationId xmlns:p14="http://schemas.microsoft.com/office/powerpoint/2010/main" val="98173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37B76A5-3BF5-4C7B-91DC-5CD84E94193A}" type="datetimeFigureOut">
              <a:rPr lang="fr-FR" smtClean="0"/>
              <a:t>14/02/2017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A6C791-0DA3-4E62-BC65-5AF4A03756C8}" type="slidenum">
              <a:rPr lang="fr-FR" smtClean="0"/>
              <a:t>‹N°›</a:t>
            </a:fld>
            <a:endParaRPr lang="fr-FR"/>
          </a:p>
        </p:txBody>
      </p:sp>
    </p:spTree>
    <p:extLst>
      <p:ext uri="{BB962C8B-B14F-4D97-AF65-F5344CB8AC3E}">
        <p14:creationId xmlns:p14="http://schemas.microsoft.com/office/powerpoint/2010/main" val="294255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37B76A5-3BF5-4C7B-91DC-5CD84E94193A}" type="datetimeFigureOut">
              <a:rPr lang="fr-FR" smtClean="0"/>
              <a:t>14/02/2017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A6C791-0DA3-4E62-BC65-5AF4A03756C8}" type="slidenum">
              <a:rPr lang="fr-FR" smtClean="0"/>
              <a:t>‹N°›</a:t>
            </a:fld>
            <a:endParaRPr lang="fr-FR"/>
          </a:p>
        </p:txBody>
      </p:sp>
    </p:spTree>
    <p:extLst>
      <p:ext uri="{BB962C8B-B14F-4D97-AF65-F5344CB8AC3E}">
        <p14:creationId xmlns:p14="http://schemas.microsoft.com/office/powerpoint/2010/main" val="258505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B76A5-3BF5-4C7B-91DC-5CD84E94193A}" type="datetimeFigureOut">
              <a:rPr lang="fr-FR" smtClean="0"/>
              <a:t>14/02/2017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6C791-0DA3-4E62-BC65-5AF4A03756C8}" type="slidenum">
              <a:rPr lang="fr-FR" smtClean="0"/>
              <a:t>‹N°›</a:t>
            </a:fld>
            <a:endParaRPr lang="fr-FR"/>
          </a:p>
        </p:txBody>
      </p:sp>
    </p:spTree>
    <p:extLst>
      <p:ext uri="{BB962C8B-B14F-4D97-AF65-F5344CB8AC3E}">
        <p14:creationId xmlns:p14="http://schemas.microsoft.com/office/powerpoint/2010/main" val="247672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www.pqb.fr/page.php?id=43#7" TargetMode="External"/><Relationship Id="rId3" Type="http://schemas.openxmlformats.org/officeDocument/2006/relationships/hyperlink" Target="http://www.pqb.fr/page.php?id=43#5" TargetMode="External"/><Relationship Id="rId7" Type="http://schemas.openxmlformats.org/officeDocument/2006/relationships/hyperlink" Target="http://www.pqb.fr/page.php?id=43#6" TargetMode="External"/><Relationship Id="rId2" Type="http://schemas.openxmlformats.org/officeDocument/2006/relationships/hyperlink" Target="http://www.pqb.fr/page.php?id=43#4" TargetMode="External"/><Relationship Id="rId1" Type="http://schemas.openxmlformats.org/officeDocument/2006/relationships/slideLayout" Target="../slideLayouts/slideLayout7.xml"/><Relationship Id="rId6" Type="http://schemas.openxmlformats.org/officeDocument/2006/relationships/hyperlink" Target="http://www.pqb.fr/page.php?id=43#10" TargetMode="External"/><Relationship Id="rId5" Type="http://schemas.openxmlformats.org/officeDocument/2006/relationships/hyperlink" Target="http://www.pqb.fr/page.php?id=43#9" TargetMode="External"/><Relationship Id="rId4" Type="http://schemas.openxmlformats.org/officeDocument/2006/relationships/hyperlink" Target="http://www.pqb.fr/page.php?id=43#8"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99792" y="116632"/>
            <a:ext cx="4502066" cy="830997"/>
          </a:xfrm>
          <a:prstGeom prst="rect">
            <a:avLst/>
          </a:prstGeom>
          <a:noFill/>
        </p:spPr>
        <p:txBody>
          <a:bodyPr wrap="none" rtlCol="0">
            <a:spAutoFit/>
          </a:bodyPr>
          <a:lstStyle/>
          <a:p>
            <a:pPr algn="ctr"/>
            <a:r>
              <a:rPr lang="fr-FR" sz="2400" b="1" dirty="0" smtClean="0">
                <a:solidFill>
                  <a:srgbClr val="FF0000"/>
                </a:solidFill>
                <a:effectLst>
                  <a:outerShdw blurRad="38100" dist="38100" dir="2700000" algn="tl">
                    <a:srgbClr val="000000">
                      <a:alpha val="43137"/>
                    </a:srgbClr>
                  </a:outerShdw>
                </a:effectLst>
              </a:rPr>
              <a:t>Système de Management Qualité </a:t>
            </a:r>
          </a:p>
          <a:p>
            <a:pPr algn="ctr"/>
            <a:r>
              <a:rPr lang="fr-FR" sz="2400" b="1" dirty="0" smtClean="0">
                <a:solidFill>
                  <a:srgbClr val="FF0000"/>
                </a:solidFill>
                <a:effectLst>
                  <a:outerShdw blurRad="38100" dist="38100" dir="2700000" algn="tl">
                    <a:srgbClr val="000000">
                      <a:alpha val="43137"/>
                    </a:srgbClr>
                  </a:outerShdw>
                </a:effectLst>
              </a:rPr>
              <a:t>ISO 9001 V 2015</a:t>
            </a:r>
            <a:endParaRPr lang="fr-FR" sz="2400" b="1" dirty="0">
              <a:solidFill>
                <a:srgbClr val="FF0000"/>
              </a:solidFill>
              <a:effectLst>
                <a:outerShdw blurRad="38100" dist="38100" dir="2700000" algn="tl">
                  <a:srgbClr val="000000">
                    <a:alpha val="43137"/>
                  </a:srgbClr>
                </a:outerShdw>
              </a:effectLst>
            </a:endParaRPr>
          </a:p>
        </p:txBody>
      </p:sp>
      <p:sp>
        <p:nvSpPr>
          <p:cNvPr id="13" name="Text Box 13"/>
          <p:cNvSpPr txBox="1">
            <a:spLocks noChangeArrowheads="1"/>
          </p:cNvSpPr>
          <p:nvPr/>
        </p:nvSpPr>
        <p:spPr bwMode="auto">
          <a:xfrm>
            <a:off x="0" y="1098376"/>
            <a:ext cx="233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2400" b="1">
                <a:solidFill>
                  <a:srgbClr val="FF0000"/>
                </a:solidFill>
                <a:latin typeface="Times New Roman" pitchFamily="18" charset="0"/>
                <a:cs typeface="Times New Roman" pitchFamily="18" charset="0"/>
              </a:rPr>
              <a:t>Introduction</a:t>
            </a:r>
          </a:p>
        </p:txBody>
      </p:sp>
      <p:sp>
        <p:nvSpPr>
          <p:cNvPr id="14" name="Text Box 4"/>
          <p:cNvSpPr txBox="1">
            <a:spLocks noChangeArrowheads="1"/>
          </p:cNvSpPr>
          <p:nvPr/>
        </p:nvSpPr>
        <p:spPr bwMode="auto">
          <a:xfrm>
            <a:off x="0" y="3955876"/>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b="1">
                <a:latin typeface="Times New Roman" pitchFamily="18" charset="0"/>
                <a:cs typeface="Times New Roman" pitchFamily="18" charset="0"/>
              </a:rPr>
              <a:t>	Un organisme qui veut rester compétitive et assurer ainsi sa </a:t>
            </a:r>
            <a:r>
              <a:rPr lang="fr-FR" altLang="fr-FR" b="1">
                <a:solidFill>
                  <a:srgbClr val="FF0000"/>
                </a:solidFill>
                <a:latin typeface="Times New Roman" pitchFamily="18" charset="0"/>
                <a:cs typeface="Times New Roman" pitchFamily="18" charset="0"/>
              </a:rPr>
              <a:t>pérennité </a:t>
            </a:r>
            <a:r>
              <a:rPr lang="fr-FR" altLang="fr-FR" b="1">
                <a:latin typeface="Times New Roman" pitchFamily="18" charset="0"/>
                <a:cs typeface="Times New Roman" pitchFamily="18" charset="0"/>
              </a:rPr>
              <a:t> doit faire du </a:t>
            </a:r>
            <a:r>
              <a:rPr lang="fr-FR" altLang="fr-FR" b="1">
                <a:solidFill>
                  <a:srgbClr val="FF0000"/>
                </a:solidFill>
                <a:latin typeface="Times New Roman" pitchFamily="18" charset="0"/>
                <a:cs typeface="Times New Roman" pitchFamily="18" charset="0"/>
              </a:rPr>
              <a:t>client</a:t>
            </a:r>
            <a:r>
              <a:rPr lang="fr-FR" altLang="fr-FR" b="1">
                <a:latin typeface="Times New Roman" pitchFamily="18" charset="0"/>
                <a:cs typeface="Times New Roman" pitchFamily="18" charset="0"/>
              </a:rPr>
              <a:t> un partenaire de choix. </a:t>
            </a:r>
            <a:endParaRPr lang="fr-FR" altLang="fr-FR" b="1"/>
          </a:p>
        </p:txBody>
      </p:sp>
      <p:sp>
        <p:nvSpPr>
          <p:cNvPr id="15" name="Text Box 9"/>
          <p:cNvSpPr txBox="1">
            <a:spLocks noChangeArrowheads="1"/>
          </p:cNvSpPr>
          <p:nvPr/>
        </p:nvSpPr>
        <p:spPr bwMode="auto">
          <a:xfrm>
            <a:off x="0" y="2884313"/>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b="1">
                <a:latin typeface="Times New Roman" pitchFamily="18" charset="0"/>
                <a:cs typeface="Times New Roman" pitchFamily="18" charset="0"/>
              </a:rPr>
              <a:t>	Les organismes dépendent de leurs clients, il convient donc qu'ils en comprennent les besoins présents et futurs, qu'ils satisfassent leurs exigences et qu'ils s'efforcent d'aller au-devant de leurs attentes.</a:t>
            </a:r>
            <a:endParaRPr lang="fr-FR" altLang="fr-FR">
              <a:latin typeface="Times New Roman" pitchFamily="18" charset="0"/>
              <a:cs typeface="Times New Roman" pitchFamily="18" charset="0"/>
            </a:endParaRPr>
          </a:p>
        </p:txBody>
      </p:sp>
      <p:sp>
        <p:nvSpPr>
          <p:cNvPr id="16" name="Text Box 7"/>
          <p:cNvSpPr txBox="1">
            <a:spLocks noChangeArrowheads="1"/>
          </p:cNvSpPr>
          <p:nvPr/>
        </p:nvSpPr>
        <p:spPr bwMode="auto">
          <a:xfrm>
            <a:off x="0" y="4746451"/>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fr-FR" altLang="fr-FR" b="1">
                <a:latin typeface="Times New Roman" pitchFamily="18" charset="0"/>
                <a:cs typeface="Times New Roman" pitchFamily="18" charset="0"/>
              </a:rPr>
              <a:t>	Pour y parvenir, une </a:t>
            </a:r>
            <a:r>
              <a:rPr lang="fr-FR" altLang="fr-FR" b="1">
                <a:solidFill>
                  <a:srgbClr val="FF0000"/>
                </a:solidFill>
                <a:latin typeface="Times New Roman" pitchFamily="18" charset="0"/>
                <a:cs typeface="Times New Roman" pitchFamily="18" charset="0"/>
              </a:rPr>
              <a:t>organisation</a:t>
            </a:r>
            <a:r>
              <a:rPr lang="fr-FR" altLang="fr-FR" b="1">
                <a:latin typeface="Times New Roman" pitchFamily="18" charset="0"/>
                <a:cs typeface="Times New Roman" pitchFamily="18" charset="0"/>
              </a:rPr>
              <a:t> et un </a:t>
            </a:r>
            <a:r>
              <a:rPr lang="fr-FR" altLang="fr-FR" b="1">
                <a:solidFill>
                  <a:srgbClr val="FF0000"/>
                </a:solidFill>
                <a:latin typeface="Times New Roman" pitchFamily="18" charset="0"/>
                <a:cs typeface="Times New Roman" pitchFamily="18" charset="0"/>
              </a:rPr>
              <a:t>fonctionnement</a:t>
            </a:r>
            <a:r>
              <a:rPr lang="fr-FR" altLang="fr-FR" b="1">
                <a:latin typeface="Times New Roman" pitchFamily="18" charset="0"/>
                <a:cs typeface="Times New Roman" pitchFamily="18" charset="0"/>
              </a:rPr>
              <a:t> efficace sont indispensables. Le management de la qualité est essentiel pour assurer un développement durable de l’entreprise.</a:t>
            </a:r>
          </a:p>
        </p:txBody>
      </p:sp>
      <p:sp>
        <p:nvSpPr>
          <p:cNvPr id="17" name="Text Box 23"/>
          <p:cNvSpPr txBox="1">
            <a:spLocks noChangeArrowheads="1"/>
          </p:cNvSpPr>
          <p:nvPr/>
        </p:nvSpPr>
        <p:spPr bwMode="auto">
          <a:xfrm>
            <a:off x="0" y="1817513"/>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fr-FR" altLang="fr-FR" b="1">
                <a:latin typeface="Times New Roman" pitchFamily="18" charset="0"/>
                <a:cs typeface="Times New Roman" pitchFamily="18" charset="0"/>
              </a:rPr>
              <a:t>	L’environnement </a:t>
            </a:r>
            <a:r>
              <a:rPr lang="fr-FR" altLang="fr-FR" b="1">
                <a:solidFill>
                  <a:srgbClr val="FF0000"/>
                </a:solidFill>
                <a:latin typeface="Times New Roman" pitchFamily="18" charset="0"/>
                <a:cs typeface="Times New Roman" pitchFamily="18" charset="0"/>
              </a:rPr>
              <a:t>économique et concurrentiel</a:t>
            </a:r>
            <a:r>
              <a:rPr lang="fr-FR" altLang="fr-FR" b="1">
                <a:latin typeface="Times New Roman" pitchFamily="18" charset="0"/>
                <a:cs typeface="Times New Roman" pitchFamily="18" charset="0"/>
              </a:rPr>
              <a:t>, du fait de son </a:t>
            </a:r>
            <a:r>
              <a:rPr lang="fr-FR" altLang="fr-FR" b="1">
                <a:solidFill>
                  <a:srgbClr val="FF0000"/>
                </a:solidFill>
                <a:latin typeface="Times New Roman" pitchFamily="18" charset="0"/>
                <a:cs typeface="Times New Roman" pitchFamily="18" charset="0"/>
              </a:rPr>
              <a:t>internationalisation</a:t>
            </a:r>
            <a:r>
              <a:rPr lang="fr-FR" altLang="fr-FR" b="1">
                <a:latin typeface="Times New Roman" pitchFamily="18" charset="0"/>
                <a:cs typeface="Times New Roman" pitchFamily="18" charset="0"/>
              </a:rPr>
              <a:t>, est devenu très vive. L’offre est souvent bien supérieure à la demande et les clients de plus en plus difficile à convaincre.</a:t>
            </a:r>
          </a:p>
        </p:txBody>
      </p:sp>
      <p:sp>
        <p:nvSpPr>
          <p:cNvPr id="18" name="Text Box 27"/>
          <p:cNvSpPr txBox="1">
            <a:spLocks noChangeArrowheads="1"/>
          </p:cNvSpPr>
          <p:nvPr/>
        </p:nvSpPr>
        <p:spPr bwMode="auto">
          <a:xfrm>
            <a:off x="0" y="5889451"/>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fr-FR" altLang="fr-FR" b="1">
                <a:latin typeface="Times New Roman" pitchFamily="18" charset="0"/>
                <a:cs typeface="Times New Roman" pitchFamily="18" charset="0"/>
              </a:rPr>
              <a:t>	Tout organisme n'est ainsi définie et n'existe que par son activité et par ses finalités. Il convient de s'interroger sur le "</a:t>
            </a:r>
            <a:r>
              <a:rPr lang="fr-FR" altLang="fr-FR" b="1" i="1">
                <a:latin typeface="Times New Roman" pitchFamily="18" charset="0"/>
                <a:cs typeface="Times New Roman" pitchFamily="18" charset="0"/>
              </a:rPr>
              <a:t>quoi?</a:t>
            </a:r>
            <a:r>
              <a:rPr lang="fr-FR" altLang="fr-FR" b="1">
                <a:latin typeface="Times New Roman" pitchFamily="18" charset="0"/>
                <a:cs typeface="Times New Roman" pitchFamily="18" charset="0"/>
              </a:rPr>
              <a:t>", le "</a:t>
            </a:r>
            <a:r>
              <a:rPr lang="fr-FR" altLang="fr-FR" b="1" i="1">
                <a:latin typeface="Times New Roman" pitchFamily="18" charset="0"/>
                <a:cs typeface="Times New Roman" pitchFamily="18" charset="0"/>
              </a:rPr>
              <a:t>pourquoi?</a:t>
            </a:r>
            <a:r>
              <a:rPr lang="fr-FR" altLang="fr-FR" b="1">
                <a:latin typeface="Times New Roman" pitchFamily="18" charset="0"/>
                <a:cs typeface="Times New Roman" pitchFamily="18" charset="0"/>
              </a:rPr>
              <a:t>" et le "</a:t>
            </a:r>
            <a:r>
              <a:rPr lang="fr-FR" altLang="fr-FR" b="1" i="1">
                <a:latin typeface="Times New Roman" pitchFamily="18" charset="0"/>
                <a:cs typeface="Times New Roman" pitchFamily="18" charset="0"/>
              </a:rPr>
              <a:t>pour qui?</a:t>
            </a:r>
            <a:r>
              <a:rPr lang="fr-FR" altLang="fr-FR" b="1">
                <a:latin typeface="Times New Roman" pitchFamily="18" charset="0"/>
                <a:cs typeface="Times New Roman" pitchFamily="18" charset="0"/>
              </a:rPr>
              <a:t>"</a:t>
            </a:r>
            <a:r>
              <a:rPr lang="fr-FR" altLang="fr-FR" b="1" i="1">
                <a:latin typeface="Times New Roman" pitchFamily="18" charset="0"/>
                <a:cs typeface="Times New Roman" pitchFamily="18" charset="0"/>
              </a:rPr>
              <a:t> </a:t>
            </a:r>
            <a:r>
              <a:rPr lang="fr-FR" altLang="fr-FR" b="1">
                <a:latin typeface="Times New Roman" pitchFamily="18" charset="0"/>
                <a:cs typeface="Times New Roman" pitchFamily="18" charset="0"/>
              </a:rPr>
              <a:t>de l’organisme, bien avant de penser aux différents "</a:t>
            </a:r>
            <a:r>
              <a:rPr lang="fr-FR" altLang="fr-FR" b="1" i="1">
                <a:latin typeface="Times New Roman" pitchFamily="18" charset="0"/>
                <a:cs typeface="Times New Roman" pitchFamily="18" charset="0"/>
              </a:rPr>
              <a:t>comment?</a:t>
            </a:r>
            <a:r>
              <a:rPr lang="fr-FR" altLang="fr-FR" b="1">
                <a:latin typeface="Times New Roman" pitchFamily="18" charset="0"/>
                <a:cs typeface="Times New Roman" pitchFamily="18" charset="0"/>
              </a:rPr>
              <a:t>", "</a:t>
            </a:r>
            <a:r>
              <a:rPr lang="fr-FR" altLang="fr-FR" b="1" i="1">
                <a:latin typeface="Times New Roman" pitchFamily="18" charset="0"/>
                <a:cs typeface="Times New Roman" pitchFamily="18" charset="0"/>
              </a:rPr>
              <a:t>qui?</a:t>
            </a:r>
            <a:r>
              <a:rPr lang="fr-FR" altLang="fr-FR" b="1">
                <a:latin typeface="Times New Roman" pitchFamily="18" charset="0"/>
                <a:cs typeface="Times New Roman" pitchFamily="18" charset="0"/>
              </a:rPr>
              <a:t>", "</a:t>
            </a:r>
            <a:r>
              <a:rPr lang="fr-FR" altLang="fr-FR" b="1" i="1">
                <a:latin typeface="Times New Roman" pitchFamily="18" charset="0"/>
                <a:cs typeface="Times New Roman" pitchFamily="18" charset="0"/>
              </a:rPr>
              <a:t>quand?</a:t>
            </a:r>
            <a:r>
              <a:rPr lang="fr-FR" altLang="fr-FR" b="1">
                <a:latin typeface="Times New Roman" pitchFamily="18" charset="0"/>
                <a:cs typeface="Times New Roman" pitchFamily="18" charset="0"/>
              </a:rPr>
              <a:t>" et "</a:t>
            </a:r>
            <a:r>
              <a:rPr lang="fr-FR" altLang="fr-FR" b="1" i="1">
                <a:latin typeface="Times New Roman" pitchFamily="18" charset="0"/>
                <a:cs typeface="Times New Roman" pitchFamily="18" charset="0"/>
              </a:rPr>
              <a:t>où?</a:t>
            </a:r>
            <a:r>
              <a:rPr lang="fr-FR" altLang="fr-FR" b="1">
                <a:latin typeface="Times New Roman" pitchFamily="18" charset="0"/>
                <a:cs typeface="Times New Roman" pitchFamily="18" charset="0"/>
              </a:rPr>
              <a:t>".</a:t>
            </a:r>
          </a:p>
        </p:txBody>
      </p:sp>
    </p:spTree>
    <p:extLst>
      <p:ext uri="{BB962C8B-B14F-4D97-AF65-F5344CB8AC3E}">
        <p14:creationId xmlns:p14="http://schemas.microsoft.com/office/powerpoint/2010/main" val="265248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heckerboard(across)">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199" y="116632"/>
            <a:ext cx="4420025" cy="330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0" y="3738518"/>
            <a:ext cx="3779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600" b="1" dirty="0">
                <a:solidFill>
                  <a:srgbClr val="FF0000"/>
                </a:solidFill>
                <a:latin typeface="Tahoma" pitchFamily="34" charset="0"/>
                <a:cs typeface="Tahoma" pitchFamily="34" charset="0"/>
              </a:rPr>
              <a:t>LE COÛT DE PRÉVENTION</a:t>
            </a:r>
            <a:endParaRPr lang="fr-FR" altLang="fr-FR" sz="1600" dirty="0">
              <a:solidFill>
                <a:srgbClr val="FF0000"/>
              </a:solidFill>
              <a:latin typeface="Tahoma" pitchFamily="34" charset="0"/>
              <a:cs typeface="Tahoma" pitchFamily="34" charset="0"/>
            </a:endParaRPr>
          </a:p>
        </p:txBody>
      </p:sp>
      <p:sp>
        <p:nvSpPr>
          <p:cNvPr id="6" name="Rectangle 5"/>
          <p:cNvSpPr>
            <a:spLocks noChangeArrowheads="1"/>
          </p:cNvSpPr>
          <p:nvPr/>
        </p:nvSpPr>
        <p:spPr bwMode="auto">
          <a:xfrm>
            <a:off x="0" y="4365104"/>
            <a:ext cx="9144000" cy="78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fr-FR" altLang="fr-FR" sz="1600" b="1" dirty="0" smtClean="0">
                <a:latin typeface="Tahoma" pitchFamily="34" charset="0"/>
                <a:cs typeface="Tahoma" pitchFamily="34" charset="0"/>
              </a:rPr>
              <a:t>	La </a:t>
            </a:r>
            <a:r>
              <a:rPr lang="fr-FR" altLang="fr-FR" sz="1600" b="1" dirty="0">
                <a:latin typeface="Tahoma" pitchFamily="34" charset="0"/>
                <a:cs typeface="Tahoma" pitchFamily="34" charset="0"/>
              </a:rPr>
              <a:t>formation du personnel, les mesures de sécurité, la communication, le SMQ, Études de marché, études de fiabilité, AMDEC,….</a:t>
            </a:r>
          </a:p>
        </p:txBody>
      </p:sp>
      <p:sp>
        <p:nvSpPr>
          <p:cNvPr id="7" name="Rectangle 10"/>
          <p:cNvSpPr>
            <a:spLocks noChangeArrowheads="1"/>
          </p:cNvSpPr>
          <p:nvPr/>
        </p:nvSpPr>
        <p:spPr bwMode="auto">
          <a:xfrm>
            <a:off x="0" y="5373216"/>
            <a:ext cx="2663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600" b="1">
                <a:solidFill>
                  <a:srgbClr val="FF0000"/>
                </a:solidFill>
                <a:latin typeface="Tahoma" pitchFamily="34" charset="0"/>
                <a:cs typeface="Tahoma" pitchFamily="34" charset="0"/>
              </a:rPr>
              <a:t>LE COÛT DE DÉTECTION</a:t>
            </a:r>
            <a:endParaRPr lang="fr-FR" altLang="fr-FR" sz="1600">
              <a:solidFill>
                <a:srgbClr val="FF0000"/>
              </a:solidFill>
              <a:latin typeface="Tahoma" pitchFamily="34" charset="0"/>
              <a:cs typeface="Tahoma" pitchFamily="34" charset="0"/>
            </a:endParaRPr>
          </a:p>
        </p:txBody>
      </p:sp>
      <p:sp>
        <p:nvSpPr>
          <p:cNvPr id="8" name="Rectangle 7"/>
          <p:cNvSpPr>
            <a:spLocks noChangeArrowheads="1"/>
          </p:cNvSpPr>
          <p:nvPr/>
        </p:nvSpPr>
        <p:spPr bwMode="auto">
          <a:xfrm>
            <a:off x="0" y="5977532"/>
            <a:ext cx="9144000" cy="78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fr-FR" altLang="fr-FR" sz="1600" b="1" dirty="0" smtClean="0">
                <a:latin typeface="Tahoma" pitchFamily="34" charset="0"/>
                <a:cs typeface="Tahoma" pitchFamily="34" charset="0"/>
              </a:rPr>
              <a:t>	Contrôle </a:t>
            </a:r>
            <a:r>
              <a:rPr lang="fr-FR" altLang="fr-FR" sz="1600" b="1" dirty="0">
                <a:latin typeface="Tahoma" pitchFamily="34" charset="0"/>
                <a:cs typeface="Tahoma" pitchFamily="34" charset="0"/>
              </a:rPr>
              <a:t>des produits, étalonnages, inspections de la production, contrôle des Factures,…</a:t>
            </a:r>
          </a:p>
        </p:txBody>
      </p:sp>
    </p:spTree>
    <p:extLst>
      <p:ext uri="{BB962C8B-B14F-4D97-AF65-F5344CB8AC3E}">
        <p14:creationId xmlns:p14="http://schemas.microsoft.com/office/powerpoint/2010/main" val="141540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0" y="188640"/>
            <a:ext cx="3714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1400" b="1">
                <a:solidFill>
                  <a:srgbClr val="FF0000"/>
                </a:solidFill>
                <a:latin typeface="Tahoma" pitchFamily="34" charset="0"/>
                <a:cs typeface="Tahoma" pitchFamily="34" charset="0"/>
              </a:rPr>
              <a:t>LE COÛT DE DÉFAILLANCES INTERNES </a:t>
            </a:r>
            <a:endParaRPr lang="fr-FR" altLang="fr-FR" sz="1400">
              <a:solidFill>
                <a:srgbClr val="FF0000"/>
              </a:solidFill>
              <a:latin typeface="Tahoma" pitchFamily="34" charset="0"/>
              <a:cs typeface="Tahoma" pitchFamily="34" charset="0"/>
            </a:endParaRPr>
          </a:p>
        </p:txBody>
      </p:sp>
      <p:sp>
        <p:nvSpPr>
          <p:cNvPr id="7" name="Rectangle 12"/>
          <p:cNvSpPr>
            <a:spLocks noChangeArrowheads="1"/>
          </p:cNvSpPr>
          <p:nvPr/>
        </p:nvSpPr>
        <p:spPr bwMode="auto">
          <a:xfrm>
            <a:off x="0" y="1916832"/>
            <a:ext cx="3857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1400" b="1" dirty="0">
                <a:solidFill>
                  <a:srgbClr val="FF0000"/>
                </a:solidFill>
                <a:latin typeface="Tahoma" pitchFamily="34" charset="0"/>
                <a:cs typeface="Tahoma" pitchFamily="34" charset="0"/>
              </a:rPr>
              <a:t>LE COÛT DE DÉFAILLANCES EXTERNES</a:t>
            </a:r>
            <a:endParaRPr lang="fr-FR" altLang="fr-FR" sz="1400" dirty="0">
              <a:solidFill>
                <a:srgbClr val="FF0000"/>
              </a:solidFill>
              <a:latin typeface="Tahoma" pitchFamily="34" charset="0"/>
              <a:cs typeface="Tahoma" pitchFamily="34" charset="0"/>
            </a:endParaRPr>
          </a:p>
        </p:txBody>
      </p:sp>
      <p:sp>
        <p:nvSpPr>
          <p:cNvPr id="8" name="Rectangle 7"/>
          <p:cNvSpPr/>
          <p:nvPr/>
        </p:nvSpPr>
        <p:spPr>
          <a:xfrm>
            <a:off x="0" y="1556792"/>
            <a:ext cx="6500813" cy="276225"/>
          </a:xfrm>
          <a:prstGeom prst="rect">
            <a:avLst/>
          </a:prstGeom>
        </p:spPr>
        <p:txBody>
          <a:bodyPr>
            <a:spAutoFit/>
          </a:bodyPr>
          <a:lstStyle/>
          <a:p>
            <a:pPr>
              <a:defRPr/>
            </a:pPr>
            <a:r>
              <a:rPr lang="fr-FR" sz="12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Directs</a:t>
            </a:r>
            <a:r>
              <a:rPr lang="fr-FR" sz="12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 </a:t>
            </a:r>
            <a:r>
              <a:rPr lang="fr-FR" sz="1200" b="1" dirty="0">
                <a:latin typeface="Tahoma" panose="020B0604030504040204" pitchFamily="34" charset="0"/>
                <a:ea typeface="Tahoma" panose="020B0604030504040204" pitchFamily="34" charset="0"/>
                <a:cs typeface="Tahoma" panose="020B0604030504040204" pitchFamily="34" charset="0"/>
              </a:rPr>
              <a:t>Rebuts, déchets, matière, Frais d’élimination, Réparations, retouches, …</a:t>
            </a:r>
          </a:p>
        </p:txBody>
      </p:sp>
      <p:sp>
        <p:nvSpPr>
          <p:cNvPr id="9" name="Rectangle 8"/>
          <p:cNvSpPr/>
          <p:nvPr/>
        </p:nvSpPr>
        <p:spPr>
          <a:xfrm>
            <a:off x="0" y="620688"/>
            <a:ext cx="9144000" cy="584775"/>
          </a:xfrm>
          <a:prstGeom prst="rect">
            <a:avLst/>
          </a:prstGeom>
        </p:spPr>
        <p:txBody>
          <a:bodyPr>
            <a:spAutoFit/>
          </a:bodyPr>
          <a:lstStyle/>
          <a:p>
            <a:pPr>
              <a:defRPr/>
            </a:pPr>
            <a:r>
              <a:rPr lang="fr-FR" sz="1600" b="1" dirty="0">
                <a:solidFill>
                  <a:srgbClr val="00B0F0"/>
                </a:solidFill>
                <a:latin typeface="Tahoma" panose="020B0604030504040204" pitchFamily="34" charset="0"/>
                <a:ea typeface="Tahoma" panose="020B0604030504040204" pitchFamily="34" charset="0"/>
                <a:cs typeface="Tahoma" panose="020B0604030504040204" pitchFamily="34" charset="0"/>
              </a:rPr>
              <a:t>Indirects</a:t>
            </a:r>
            <a:r>
              <a:rPr lang="fr-FR" sz="1600" b="1" dirty="0">
                <a:solidFill>
                  <a:srgbClr val="00B0F0"/>
                </a:solidFill>
                <a:latin typeface="Times New Roman" pitchFamily="18" charset="0"/>
                <a:ea typeface="Tahoma" panose="020B0604030504040204" pitchFamily="34" charset="0"/>
                <a:cs typeface="Times New Roman" pitchFamily="18" charset="0"/>
              </a:rPr>
              <a:t> </a:t>
            </a:r>
            <a:r>
              <a:rPr lang="fr-FR" sz="1600" b="1" dirty="0">
                <a:solidFill>
                  <a:schemeClr val="accent3">
                    <a:lumMod val="50000"/>
                  </a:schemeClr>
                </a:solidFill>
                <a:latin typeface="Times New Roman" pitchFamily="18" charset="0"/>
                <a:ea typeface="Tahoma" panose="020B0604030504040204" pitchFamily="34" charset="0"/>
                <a:cs typeface="Times New Roman" pitchFamily="18" charset="0"/>
              </a:rPr>
              <a:t>: </a:t>
            </a:r>
            <a:r>
              <a:rPr lang="fr-FR" sz="1600" b="1" dirty="0">
                <a:latin typeface="Tahoma" panose="020B0604030504040204" pitchFamily="34" charset="0"/>
                <a:ea typeface="Tahoma" panose="020B0604030504040204" pitchFamily="34" charset="0"/>
                <a:cs typeface="Tahoma" panose="020B0604030504040204" pitchFamily="34" charset="0"/>
              </a:rPr>
              <a:t>Désorganisation de production, Sur-stockage de marchandise, Changement du procédé de fabrication, …</a:t>
            </a:r>
          </a:p>
        </p:txBody>
      </p:sp>
      <p:sp>
        <p:nvSpPr>
          <p:cNvPr id="10" name="Rectangle 9"/>
          <p:cNvSpPr/>
          <p:nvPr/>
        </p:nvSpPr>
        <p:spPr>
          <a:xfrm>
            <a:off x="0" y="2780928"/>
            <a:ext cx="9144000" cy="584775"/>
          </a:xfrm>
          <a:prstGeom prst="rect">
            <a:avLst/>
          </a:prstGeom>
        </p:spPr>
        <p:txBody>
          <a:bodyPr wrap="square">
            <a:spAutoFit/>
          </a:bodyPr>
          <a:lstStyle/>
          <a:p>
            <a:pPr>
              <a:defRPr/>
            </a:pPr>
            <a:r>
              <a:rPr lang="fr-FR" sz="1600" b="1" dirty="0">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Directs</a:t>
            </a:r>
            <a:r>
              <a:rPr lang="fr-FR" sz="1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 </a:t>
            </a:r>
            <a:r>
              <a:rPr lang="fr-FR" sz="1600" b="1" dirty="0">
                <a:latin typeface="Tahoma" panose="020B0604030504040204" pitchFamily="34" charset="0"/>
                <a:ea typeface="Tahoma" panose="020B0604030504040204" pitchFamily="34" charset="0"/>
                <a:cs typeface="Tahoma" panose="020B0604030504040204" pitchFamily="34" charset="0"/>
              </a:rPr>
              <a:t>Remboursement des frais de transport, Frais de retour de Marchandises Avoir ou remises clients,…</a:t>
            </a:r>
          </a:p>
        </p:txBody>
      </p:sp>
      <p:sp>
        <p:nvSpPr>
          <p:cNvPr id="11" name="Rectangle 10"/>
          <p:cNvSpPr/>
          <p:nvPr/>
        </p:nvSpPr>
        <p:spPr>
          <a:xfrm>
            <a:off x="0" y="2348880"/>
            <a:ext cx="8676456" cy="338554"/>
          </a:xfrm>
          <a:prstGeom prst="rect">
            <a:avLst/>
          </a:prstGeom>
        </p:spPr>
        <p:txBody>
          <a:bodyPr wrap="square">
            <a:spAutoFit/>
          </a:bodyPr>
          <a:lstStyle/>
          <a:p>
            <a:pPr>
              <a:defRPr/>
            </a:pPr>
            <a:r>
              <a:rPr lang="fr-FR" sz="1600" b="1" dirty="0">
                <a:solidFill>
                  <a:srgbClr val="00B0F0"/>
                </a:solidFill>
                <a:latin typeface="Tahoma" panose="020B0604030504040204" pitchFamily="34" charset="0"/>
                <a:ea typeface="Tahoma" panose="020B0604030504040204" pitchFamily="34" charset="0"/>
                <a:cs typeface="Tahoma" panose="020B0604030504040204" pitchFamily="34" charset="0"/>
              </a:rPr>
              <a:t>Indirects</a:t>
            </a:r>
            <a:r>
              <a:rPr lang="fr-FR" sz="1600" b="1"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 </a:t>
            </a:r>
            <a:r>
              <a:rPr lang="fr-FR" sz="1600" b="1" dirty="0">
                <a:latin typeface="Tahoma" panose="020B0604030504040204" pitchFamily="34" charset="0"/>
                <a:ea typeface="Tahoma" panose="020B0604030504040204" pitchFamily="34" charset="0"/>
                <a:cs typeface="Tahoma" panose="020B0604030504040204" pitchFamily="34" charset="0"/>
              </a:rPr>
              <a:t>Perte de clientèle, Plaintes, procès, Baisse de l’image, de marque, …</a:t>
            </a:r>
          </a:p>
        </p:txBody>
      </p:sp>
      <p:sp>
        <p:nvSpPr>
          <p:cNvPr id="12" name="ZoneTexte 2"/>
          <p:cNvSpPr txBox="1">
            <a:spLocks noChangeArrowheads="1"/>
          </p:cNvSpPr>
          <p:nvPr/>
        </p:nvSpPr>
        <p:spPr bwMode="auto">
          <a:xfrm>
            <a:off x="2143125" y="3357563"/>
            <a:ext cx="285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solidFill>
                  <a:srgbClr val="FF0000"/>
                </a:solidFill>
              </a:rPr>
              <a:t>Approche Instantanée</a:t>
            </a:r>
          </a:p>
        </p:txBody>
      </p:sp>
      <p:sp>
        <p:nvSpPr>
          <p:cNvPr id="13" name="ZoneTexte 3"/>
          <p:cNvSpPr txBox="1">
            <a:spLocks noChangeArrowheads="1"/>
          </p:cNvSpPr>
          <p:nvPr/>
        </p:nvSpPr>
        <p:spPr bwMode="auto">
          <a:xfrm>
            <a:off x="0" y="4000500"/>
            <a:ext cx="8001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600" b="1"/>
              <a:t>Au niveau global, plusieurs ratios sont communément utilisés (NF X 50-126)</a:t>
            </a:r>
          </a:p>
        </p:txBody>
      </p:sp>
      <p:graphicFrame>
        <p:nvGraphicFramePr>
          <p:cNvPr id="14" name="Object 2"/>
          <p:cNvGraphicFramePr>
            <a:graphicFrameLocks noChangeAspect="1"/>
          </p:cNvGraphicFramePr>
          <p:nvPr/>
        </p:nvGraphicFramePr>
        <p:xfrm>
          <a:off x="0" y="4357688"/>
          <a:ext cx="3500438" cy="581025"/>
        </p:xfrm>
        <a:graphic>
          <a:graphicData uri="http://schemas.openxmlformats.org/presentationml/2006/ole">
            <mc:AlternateContent xmlns:mc="http://schemas.openxmlformats.org/markup-compatibility/2006">
              <mc:Choice xmlns:v="urn:schemas-microsoft-com:vml" Requires="v">
                <p:oleObj spid="_x0000_s1190" name="Équation" r:id="rId3" imgW="4749480" imgH="787320" progId="Equation.3">
                  <p:embed/>
                </p:oleObj>
              </mc:Choice>
              <mc:Fallback>
                <p:oleObj name="Équation" r:id="rId3" imgW="4749480" imgH="787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57688"/>
                        <a:ext cx="350043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3"/>
          <p:cNvGraphicFramePr>
            <a:graphicFrameLocks noChangeAspect="1"/>
          </p:cNvGraphicFramePr>
          <p:nvPr/>
        </p:nvGraphicFramePr>
        <p:xfrm>
          <a:off x="4929188" y="4357688"/>
          <a:ext cx="3643312" cy="555625"/>
        </p:xfrm>
        <a:graphic>
          <a:graphicData uri="http://schemas.openxmlformats.org/presentationml/2006/ole">
            <mc:AlternateContent xmlns:mc="http://schemas.openxmlformats.org/markup-compatibility/2006">
              <mc:Choice xmlns:v="urn:schemas-microsoft-com:vml" Requires="v">
                <p:oleObj spid="_x0000_s1191" name="Équation" r:id="rId5" imgW="4749480" imgH="723600" progId="Equation.3">
                  <p:embed/>
                </p:oleObj>
              </mc:Choice>
              <mc:Fallback>
                <p:oleObj name="Équation" r:id="rId5" imgW="4749480" imgH="723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9188" y="4357688"/>
                        <a:ext cx="3643312"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4"/>
          <p:cNvGraphicFramePr>
            <a:graphicFrameLocks noChangeAspect="1"/>
          </p:cNvGraphicFramePr>
          <p:nvPr/>
        </p:nvGraphicFramePr>
        <p:xfrm>
          <a:off x="0" y="5072063"/>
          <a:ext cx="4286250" cy="654050"/>
        </p:xfrm>
        <a:graphic>
          <a:graphicData uri="http://schemas.openxmlformats.org/presentationml/2006/ole">
            <mc:AlternateContent xmlns:mc="http://schemas.openxmlformats.org/markup-compatibility/2006">
              <mc:Choice xmlns:v="urn:schemas-microsoft-com:vml" Requires="v">
                <p:oleObj spid="_x0000_s1192" name="Équation" r:id="rId7" imgW="4749480" imgH="723600" progId="Equation.3">
                  <p:embed/>
                </p:oleObj>
              </mc:Choice>
              <mc:Fallback>
                <p:oleObj name="Équation" r:id="rId7" imgW="4749480" imgH="723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072063"/>
                        <a:ext cx="4286250"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139388969"/>
              </p:ext>
            </p:extLst>
          </p:nvPr>
        </p:nvGraphicFramePr>
        <p:xfrm>
          <a:off x="5508104" y="5085184"/>
          <a:ext cx="2357438" cy="512762"/>
        </p:xfrm>
        <a:graphic>
          <a:graphicData uri="http://schemas.openxmlformats.org/presentationml/2006/ole">
            <mc:AlternateContent xmlns:mc="http://schemas.openxmlformats.org/markup-compatibility/2006">
              <mc:Choice xmlns:v="urn:schemas-microsoft-com:vml" Requires="v">
                <p:oleObj spid="_x0000_s1193" name="Équation" r:id="rId9" imgW="3327120" imgH="723600" progId="Equation.3">
                  <p:embed/>
                </p:oleObj>
              </mc:Choice>
              <mc:Fallback>
                <p:oleObj name="Équation" r:id="rId9" imgW="3327120" imgH="723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8104" y="5085184"/>
                        <a:ext cx="2357438"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ZoneTexte 8"/>
          <p:cNvSpPr txBox="1">
            <a:spLocks noChangeArrowheads="1"/>
          </p:cNvSpPr>
          <p:nvPr/>
        </p:nvSpPr>
        <p:spPr bwMode="auto">
          <a:xfrm>
            <a:off x="214313" y="5786438"/>
            <a:ext cx="89296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a:t>Si le dernier rapport est :</a:t>
            </a:r>
          </a:p>
          <a:p>
            <a:pPr eaLnBrk="1" hangingPunct="1"/>
            <a:r>
              <a:rPr lang="fr-FR" altLang="fr-FR" b="1"/>
              <a:t>			Supérieur à 1 on doit réduire l’inspection.</a:t>
            </a:r>
          </a:p>
          <a:p>
            <a:pPr lvl="4" eaLnBrk="1" hangingPunct="1"/>
            <a:r>
              <a:rPr lang="fr-FR" altLang="fr-FR" b="1"/>
              <a:t>	Inférieur à 1 on doit accroitre la prévention.</a:t>
            </a:r>
          </a:p>
        </p:txBody>
      </p:sp>
    </p:spTree>
    <p:extLst>
      <p:ext uri="{BB962C8B-B14F-4D97-AF65-F5344CB8AC3E}">
        <p14:creationId xmlns:p14="http://schemas.microsoft.com/office/powerpoint/2010/main" val="16316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heel(1)">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heel(1)">
                                      <p:cBhvr>
                                        <p:cTn id="62" dur="2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ircle(in)">
                                      <p:cBhvr>
                                        <p:cTn id="6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1477328"/>
          </a:xfrm>
          <a:prstGeom prst="rect">
            <a:avLst/>
          </a:prstGeom>
        </p:spPr>
        <p:txBody>
          <a:bodyPr wrap="square">
            <a:spAutoFit/>
          </a:bodyPr>
          <a:lstStyle/>
          <a:p>
            <a:pPr algn="just"/>
            <a:r>
              <a:rPr lang="fr-FR" b="1" dirty="0" smtClean="0">
                <a:latin typeface="Times New Roman" panose="02020603050405020304" pitchFamily="18" charset="0"/>
                <a:cs typeface="Times New Roman" panose="02020603050405020304" pitchFamily="18" charset="0"/>
              </a:rPr>
              <a:t>	Pour </a:t>
            </a:r>
            <a:r>
              <a:rPr lang="fr-FR" b="1" dirty="0">
                <a:latin typeface="Times New Roman" panose="02020603050405020304" pitchFamily="18" charset="0"/>
                <a:cs typeface="Times New Roman" panose="02020603050405020304" pitchFamily="18" charset="0"/>
              </a:rPr>
              <a:t>qu’un projet réussisse dans de bonnes conditions, il importe qu’il </a:t>
            </a:r>
            <a:r>
              <a:rPr lang="fr-FR" b="1" dirty="0" smtClean="0">
                <a:latin typeface="Times New Roman" panose="02020603050405020304" pitchFamily="18" charset="0"/>
                <a:cs typeface="Times New Roman" panose="02020603050405020304" pitchFamily="18" charset="0"/>
              </a:rPr>
              <a:t>soit maîtrisé</a:t>
            </a:r>
            <a:r>
              <a:rPr lang="fr-FR" b="1" dirty="0">
                <a:latin typeface="Times New Roman" panose="02020603050405020304" pitchFamily="18" charset="0"/>
                <a:cs typeface="Times New Roman" panose="02020603050405020304" pitchFamily="18" charset="0"/>
              </a:rPr>
              <a:t>. C’est-à-dire qu’il soit planifié, qu’il se déroule selon une </a:t>
            </a:r>
            <a:r>
              <a:rPr lang="fr-FR" b="1" dirty="0" smtClean="0">
                <a:latin typeface="Times New Roman" panose="02020603050405020304" pitchFamily="18" charset="0"/>
                <a:cs typeface="Times New Roman" panose="02020603050405020304" pitchFamily="18" charset="0"/>
              </a:rPr>
              <a:t>méthode qui </a:t>
            </a:r>
            <a:r>
              <a:rPr lang="fr-FR" b="1" dirty="0">
                <a:latin typeface="Times New Roman" panose="02020603050405020304" pitchFamily="18" charset="0"/>
                <a:cs typeface="Times New Roman" panose="02020603050405020304" pitchFamily="18" charset="0"/>
              </a:rPr>
              <a:t>sous-tend les « règles de l’art » et enfin qu’il soit contrôlé. En cas de </a:t>
            </a:r>
            <a:r>
              <a:rPr lang="fr-FR" b="1" dirty="0" smtClean="0">
                <a:latin typeface="Times New Roman" panose="02020603050405020304" pitchFamily="18" charset="0"/>
                <a:cs typeface="Times New Roman" panose="02020603050405020304" pitchFamily="18" charset="0"/>
              </a:rPr>
              <a:t>glissement par </a:t>
            </a:r>
            <a:r>
              <a:rPr lang="fr-FR" b="1" dirty="0">
                <a:latin typeface="Times New Roman" panose="02020603050405020304" pitchFamily="18" charset="0"/>
                <a:cs typeface="Times New Roman" panose="02020603050405020304" pitchFamily="18" charset="0"/>
              </a:rPr>
              <a:t>rapport à la planification établie préalablement, le chef de </a:t>
            </a:r>
            <a:r>
              <a:rPr lang="fr-FR" b="1" dirty="0" smtClean="0">
                <a:latin typeface="Times New Roman" panose="02020603050405020304" pitchFamily="18" charset="0"/>
                <a:cs typeface="Times New Roman" panose="02020603050405020304" pitchFamily="18" charset="0"/>
              </a:rPr>
              <a:t>projet disposera </a:t>
            </a:r>
            <a:r>
              <a:rPr lang="fr-FR" b="1" dirty="0">
                <a:latin typeface="Times New Roman" panose="02020603050405020304" pitchFamily="18" charset="0"/>
                <a:cs typeface="Times New Roman" panose="02020603050405020304" pitchFamily="18" charset="0"/>
              </a:rPr>
              <a:t>des commandes nécessaires pour corriger la trajectoire et se </a:t>
            </a:r>
            <a:r>
              <a:rPr lang="fr-FR" b="1" dirty="0" smtClean="0">
                <a:latin typeface="Times New Roman" panose="02020603050405020304" pitchFamily="18" charset="0"/>
                <a:cs typeface="Times New Roman" panose="02020603050405020304" pitchFamily="18" charset="0"/>
              </a:rPr>
              <a:t>remettre dans </a:t>
            </a:r>
            <a:r>
              <a:rPr lang="fr-FR" b="1" dirty="0">
                <a:latin typeface="Times New Roman" panose="02020603050405020304" pitchFamily="18" charset="0"/>
                <a:cs typeface="Times New Roman" panose="02020603050405020304" pitchFamily="18" charset="0"/>
              </a:rPr>
              <a:t>la bonne direction afin d’atteindre la cible.</a:t>
            </a:r>
          </a:p>
        </p:txBody>
      </p:sp>
      <p:sp>
        <p:nvSpPr>
          <p:cNvPr id="3" name="Rectangle 2"/>
          <p:cNvSpPr/>
          <p:nvPr/>
        </p:nvSpPr>
        <p:spPr>
          <a:xfrm>
            <a:off x="-29498" y="-11839"/>
            <a:ext cx="9173497" cy="369332"/>
          </a:xfrm>
          <a:prstGeom prst="rect">
            <a:avLst/>
          </a:prstGeom>
        </p:spPr>
        <p:txBody>
          <a:bodyPr wrap="square">
            <a:spAutoFit/>
          </a:bodyPr>
          <a:lstStyle/>
          <a:p>
            <a:r>
              <a:rPr lang="fr-FR" b="1" dirty="0">
                <a:solidFill>
                  <a:srgbClr val="FF0000"/>
                </a:solidFill>
                <a:effectLst>
                  <a:outerShdw blurRad="38100" dist="38100" dir="2700000" algn="tl">
                    <a:srgbClr val="000000">
                      <a:alpha val="43137"/>
                    </a:srgbClr>
                  </a:outerShdw>
                </a:effectLst>
              </a:rPr>
              <a:t>Sept étapes pour réussir un projet qualité </a:t>
            </a:r>
            <a:r>
              <a:rPr lang="fr-FR" b="1" dirty="0" smtClean="0">
                <a:solidFill>
                  <a:srgbClr val="FF0000"/>
                </a:solidFill>
                <a:effectLst>
                  <a:outerShdw blurRad="38100" dist="38100" dir="2700000" algn="tl">
                    <a:srgbClr val="000000">
                      <a:alpha val="43137"/>
                    </a:srgbClr>
                  </a:outerShdw>
                </a:effectLst>
              </a:rPr>
              <a:t>sécurité et </a:t>
            </a:r>
            <a:r>
              <a:rPr lang="fr-FR" b="1" dirty="0">
                <a:solidFill>
                  <a:srgbClr val="FF0000"/>
                </a:solidFill>
                <a:effectLst>
                  <a:outerShdw blurRad="38100" dist="38100" dir="2700000" algn="tl">
                    <a:srgbClr val="000000">
                      <a:alpha val="43137"/>
                    </a:srgbClr>
                  </a:outerShdw>
                </a:effectLst>
              </a:rPr>
              <a:t>environnement (méthode 7 S)</a:t>
            </a:r>
            <a:endParaRPr lang="fr-FR"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2411760" y="2204864"/>
            <a:ext cx="4860032" cy="2951064"/>
          </a:xfrm>
          <a:prstGeom prst="rect">
            <a:avLst/>
          </a:prstGeom>
        </p:spPr>
        <p:txBody>
          <a:bodyPr wrap="square">
            <a:spAutoFit/>
          </a:bodyPr>
          <a:lstStyle/>
          <a:p>
            <a:pPr>
              <a:lnSpc>
                <a:spcPct val="150000"/>
              </a:lnSpc>
            </a:pPr>
            <a:r>
              <a:rPr lang="fr-FR" b="1" dirty="0" smtClean="0">
                <a:latin typeface="Times New Roman" panose="02020603050405020304" pitchFamily="18" charset="0"/>
                <a:cs typeface="Times New Roman" panose="02020603050405020304" pitchFamily="18" charset="0"/>
              </a:rPr>
              <a:t>Étape 1: Initialisation du </a:t>
            </a:r>
            <a:r>
              <a:rPr lang="fr-FR" b="1" dirty="0">
                <a:latin typeface="Times New Roman" panose="02020603050405020304" pitchFamily="18" charset="0"/>
                <a:cs typeface="Times New Roman" panose="02020603050405020304" pitchFamily="18" charset="0"/>
              </a:rPr>
              <a:t>SMQSE </a:t>
            </a:r>
            <a:endParaRPr lang="fr-FR" b="1" dirty="0" smtClean="0">
              <a:latin typeface="Times New Roman" panose="02020603050405020304" pitchFamily="18" charset="0"/>
              <a:cs typeface="Times New Roman" panose="02020603050405020304" pitchFamily="18" charset="0"/>
            </a:endParaRPr>
          </a:p>
          <a:p>
            <a:pPr>
              <a:lnSpc>
                <a:spcPct val="150000"/>
              </a:lnSpc>
            </a:pPr>
            <a:r>
              <a:rPr lang="fr-FR" b="1" dirty="0" smtClean="0">
                <a:latin typeface="Times New Roman" panose="02020603050405020304" pitchFamily="18" charset="0"/>
                <a:cs typeface="Times New Roman" panose="02020603050405020304" pitchFamily="18" charset="0"/>
              </a:rPr>
              <a:t>Étape 2: </a:t>
            </a:r>
            <a:r>
              <a:rPr lang="fr-FR" b="1" dirty="0">
                <a:latin typeface="Times New Roman" panose="02020603050405020304" pitchFamily="18" charset="0"/>
                <a:cs typeface="Times New Roman" panose="02020603050405020304" pitchFamily="18" charset="0"/>
              </a:rPr>
              <a:t>Planification </a:t>
            </a:r>
            <a:r>
              <a:rPr lang="fr-FR" b="1" dirty="0" smtClean="0">
                <a:latin typeface="Times New Roman" panose="02020603050405020304" pitchFamily="18" charset="0"/>
                <a:cs typeface="Times New Roman" panose="02020603050405020304" pitchFamily="18" charset="0"/>
              </a:rPr>
              <a:t>du SMQSE</a:t>
            </a:r>
          </a:p>
          <a:p>
            <a:pPr>
              <a:lnSpc>
                <a:spcPct val="150000"/>
              </a:lnSpc>
            </a:pPr>
            <a:r>
              <a:rPr lang="fr-FR" b="1" dirty="0">
                <a:latin typeface="Times New Roman" panose="02020603050405020304" pitchFamily="18" charset="0"/>
                <a:cs typeface="Times New Roman" panose="02020603050405020304" pitchFamily="18" charset="0"/>
              </a:rPr>
              <a:t>Étape 3: </a:t>
            </a:r>
            <a:r>
              <a:rPr lang="fr-FR" b="1" dirty="0" smtClean="0">
                <a:latin typeface="Times New Roman" panose="02020603050405020304" pitchFamily="18" charset="0"/>
                <a:cs typeface="Times New Roman" panose="02020603050405020304" pitchFamily="18" charset="0"/>
              </a:rPr>
              <a:t>Conception </a:t>
            </a:r>
            <a:r>
              <a:rPr lang="fr-FR" b="1" dirty="0">
                <a:latin typeface="Times New Roman" panose="02020603050405020304" pitchFamily="18" charset="0"/>
                <a:cs typeface="Times New Roman" panose="02020603050405020304" pitchFamily="18" charset="0"/>
              </a:rPr>
              <a:t>du SMQSE</a:t>
            </a:r>
            <a:r>
              <a:rPr lang="fr-FR" b="1" dirty="0" smtClean="0">
                <a:latin typeface="Times New Roman" panose="02020603050405020304" pitchFamily="18" charset="0"/>
                <a:cs typeface="Times New Roman" panose="02020603050405020304" pitchFamily="18" charset="0"/>
              </a:rPr>
              <a:t> </a:t>
            </a:r>
          </a:p>
          <a:p>
            <a:pPr>
              <a:lnSpc>
                <a:spcPct val="150000"/>
              </a:lnSpc>
            </a:pPr>
            <a:r>
              <a:rPr lang="fr-FR" b="1" dirty="0">
                <a:latin typeface="Times New Roman" panose="02020603050405020304" pitchFamily="18" charset="0"/>
                <a:cs typeface="Times New Roman" panose="02020603050405020304" pitchFamily="18" charset="0"/>
              </a:rPr>
              <a:t>Étape </a:t>
            </a:r>
            <a:r>
              <a:rPr lang="fr-FR" b="1" dirty="0" smtClean="0">
                <a:latin typeface="Times New Roman" panose="02020603050405020304" pitchFamily="18" charset="0"/>
                <a:cs typeface="Times New Roman" panose="02020603050405020304" pitchFamily="18" charset="0"/>
              </a:rPr>
              <a:t>4: Mise </a:t>
            </a:r>
            <a:r>
              <a:rPr lang="fr-FR" b="1" dirty="0">
                <a:latin typeface="Times New Roman" panose="02020603050405020304" pitchFamily="18" charset="0"/>
                <a:cs typeface="Times New Roman" panose="02020603050405020304" pitchFamily="18" charset="0"/>
              </a:rPr>
              <a:t>en </a:t>
            </a:r>
            <a:r>
              <a:rPr lang="fr-FR" b="1" dirty="0" smtClean="0">
                <a:latin typeface="Times New Roman" panose="02020603050405020304" pitchFamily="18" charset="0"/>
                <a:cs typeface="Times New Roman" panose="02020603050405020304" pitchFamily="18" charset="0"/>
              </a:rPr>
              <a:t>place </a:t>
            </a:r>
            <a:r>
              <a:rPr lang="fr-FR" b="1" dirty="0">
                <a:latin typeface="Times New Roman" panose="02020603050405020304" pitchFamily="18" charset="0"/>
                <a:cs typeface="Times New Roman" panose="02020603050405020304" pitchFamily="18" charset="0"/>
              </a:rPr>
              <a:t>du SMQSE </a:t>
            </a:r>
          </a:p>
          <a:p>
            <a:pPr>
              <a:lnSpc>
                <a:spcPct val="150000"/>
              </a:lnSpc>
            </a:pPr>
            <a:r>
              <a:rPr lang="fr-FR" b="1" dirty="0" smtClean="0">
                <a:latin typeface="Times New Roman" panose="02020603050405020304" pitchFamily="18" charset="0"/>
                <a:cs typeface="Times New Roman" panose="02020603050405020304" pitchFamily="18" charset="0"/>
              </a:rPr>
              <a:t>Étape 5: Audit à blanc du SMQSE</a:t>
            </a:r>
            <a:endParaRPr lang="fr-FR" b="1" dirty="0">
              <a:latin typeface="Times New Roman" panose="02020603050405020304" pitchFamily="18" charset="0"/>
              <a:cs typeface="Times New Roman" panose="02020603050405020304" pitchFamily="18" charset="0"/>
            </a:endParaRPr>
          </a:p>
          <a:p>
            <a:pPr>
              <a:lnSpc>
                <a:spcPct val="150000"/>
              </a:lnSpc>
            </a:pPr>
            <a:r>
              <a:rPr lang="fr-FR" b="1" dirty="0" smtClean="0">
                <a:latin typeface="Times New Roman" panose="02020603050405020304" pitchFamily="18" charset="0"/>
                <a:cs typeface="Times New Roman" panose="02020603050405020304" pitchFamily="18" charset="0"/>
              </a:rPr>
              <a:t>Étape 6: Audit de certification SMQSE</a:t>
            </a:r>
            <a:endParaRPr lang="fr-FR" b="1" dirty="0">
              <a:latin typeface="Times New Roman" panose="02020603050405020304" pitchFamily="18" charset="0"/>
              <a:cs typeface="Times New Roman" panose="02020603050405020304" pitchFamily="18" charset="0"/>
            </a:endParaRPr>
          </a:p>
          <a:p>
            <a:pPr>
              <a:lnSpc>
                <a:spcPct val="150000"/>
              </a:lnSpc>
            </a:pPr>
            <a:r>
              <a:rPr lang="fr-FR" b="1" dirty="0" smtClean="0">
                <a:latin typeface="Times New Roman" panose="02020603050405020304" pitchFamily="18" charset="0"/>
                <a:cs typeface="Times New Roman" panose="02020603050405020304" pitchFamily="18" charset="0"/>
              </a:rPr>
              <a:t>Étape 7: Suivi</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47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88" y="262964"/>
            <a:ext cx="8967508" cy="4678204"/>
          </a:xfrm>
          <a:prstGeom prst="rect">
            <a:avLst/>
          </a:prstGeom>
        </p:spPr>
        <p:txBody>
          <a:bodyPr wrap="square">
            <a:spAutoFit/>
          </a:bodyPr>
          <a:lstStyle/>
          <a:p>
            <a:r>
              <a:rPr lang="fr-FR" b="1" dirty="0" smtClean="0">
                <a:latin typeface="Times New Roman" panose="02020603050405020304" pitchFamily="18" charset="0"/>
                <a:cs typeface="Times New Roman" panose="02020603050405020304" pitchFamily="18" charset="0"/>
              </a:rPr>
              <a:t>		</a:t>
            </a:r>
            <a:r>
              <a:rPr lang="fr-FR" b="1" u="sng"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Étape </a:t>
            </a:r>
            <a:r>
              <a:rPr lang="fr-FR"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 L’initialisation du projet</a:t>
            </a:r>
          </a:p>
          <a:p>
            <a:endParaRPr lang="fr-FR" sz="1400" b="1" u="sng" dirty="0" smtClean="0">
              <a:latin typeface="Times New Roman" panose="02020603050405020304" pitchFamily="18" charset="0"/>
              <a:cs typeface="Times New Roman" panose="02020603050405020304" pitchFamily="18" charset="0"/>
            </a:endParaRPr>
          </a:p>
          <a:p>
            <a:r>
              <a:rPr lang="fr-FR" sz="1400" b="1" u="sng" dirty="0" smtClean="0">
                <a:latin typeface="Times New Roman" panose="02020603050405020304" pitchFamily="18" charset="0"/>
                <a:cs typeface="Times New Roman" panose="02020603050405020304" pitchFamily="18" charset="0"/>
              </a:rPr>
              <a:t>Déclencheur</a:t>
            </a:r>
            <a:endParaRPr lang="fr-FR" sz="1400" b="1" u="sng" dirty="0">
              <a:latin typeface="Times New Roman" panose="02020603050405020304" pitchFamily="18" charset="0"/>
              <a:cs typeface="Times New Roman" panose="02020603050405020304" pitchFamily="18" charset="0"/>
            </a:endParaRPr>
          </a:p>
          <a:p>
            <a:r>
              <a:rPr lang="fr-FR" sz="1400" b="1" dirty="0">
                <a:latin typeface="Times New Roman" panose="02020603050405020304" pitchFamily="18" charset="0"/>
                <a:cs typeface="Times New Roman" panose="02020603050405020304" pitchFamily="18" charset="0"/>
              </a:rPr>
              <a:t>Apparition d’une idée.</a:t>
            </a:r>
          </a:p>
          <a:p>
            <a:r>
              <a:rPr lang="fr-FR" sz="1400" b="1" u="sng" dirty="0">
                <a:latin typeface="Times New Roman" panose="02020603050405020304" pitchFamily="18" charset="0"/>
                <a:cs typeface="Times New Roman" panose="02020603050405020304" pitchFamily="18" charset="0"/>
              </a:rPr>
              <a:t>Finalité du processus</a:t>
            </a:r>
          </a:p>
          <a:p>
            <a:r>
              <a:rPr lang="fr-FR" sz="1400" b="1" dirty="0">
                <a:latin typeface="Times New Roman" panose="02020603050405020304" pitchFamily="18" charset="0"/>
                <a:cs typeface="Times New Roman" panose="02020603050405020304" pitchFamily="18" charset="0"/>
              </a:rPr>
              <a:t>Avant de se lancer dans un projet, un certain nombre de </a:t>
            </a:r>
            <a:r>
              <a:rPr lang="fr-FR" sz="1400" b="1">
                <a:latin typeface="Times New Roman" panose="02020603050405020304" pitchFamily="18" charset="0"/>
                <a:cs typeface="Times New Roman" panose="02020603050405020304" pitchFamily="18" charset="0"/>
              </a:rPr>
              <a:t>tâches </a:t>
            </a:r>
            <a:r>
              <a:rPr lang="fr-FR" sz="1400" b="1" smtClean="0">
                <a:latin typeface="Times New Roman" panose="02020603050405020304" pitchFamily="18" charset="0"/>
                <a:cs typeface="Times New Roman" panose="02020603050405020304" pitchFamily="18" charset="0"/>
              </a:rPr>
              <a:t>préliminaires doivent </a:t>
            </a:r>
            <a:r>
              <a:rPr lang="fr-FR" sz="1400" b="1" dirty="0">
                <a:latin typeface="Times New Roman" panose="02020603050405020304" pitchFamily="18" charset="0"/>
                <a:cs typeface="Times New Roman" panose="02020603050405020304" pitchFamily="18" charset="0"/>
              </a:rPr>
              <a:t>être entreprises. C’est l’objet de ce processus.</a:t>
            </a:r>
          </a:p>
          <a:p>
            <a:r>
              <a:rPr lang="fr-FR" sz="1400" b="1" u="sng" dirty="0">
                <a:latin typeface="Times New Roman" panose="02020603050405020304" pitchFamily="18" charset="0"/>
                <a:cs typeface="Times New Roman" panose="02020603050405020304" pitchFamily="18" charset="0"/>
              </a:rPr>
              <a:t>Pilote du processus</a:t>
            </a:r>
          </a:p>
          <a:p>
            <a:r>
              <a:rPr lang="fr-FR" sz="1400" b="1" dirty="0">
                <a:latin typeface="Times New Roman" panose="02020603050405020304" pitchFamily="18" charset="0"/>
                <a:cs typeface="Times New Roman" panose="02020603050405020304" pitchFamily="18" charset="0"/>
              </a:rPr>
              <a:t>La direction générale de l’entreprise.</a:t>
            </a:r>
          </a:p>
          <a:p>
            <a:r>
              <a:rPr lang="fr-FR" sz="1400" b="1" u="sng" dirty="0">
                <a:latin typeface="Times New Roman" panose="02020603050405020304" pitchFamily="18" charset="0"/>
                <a:cs typeface="Times New Roman" panose="02020603050405020304" pitchFamily="18" charset="0"/>
              </a:rPr>
              <a:t>Liste des principales tâches</a:t>
            </a:r>
          </a:p>
          <a:p>
            <a:r>
              <a:rPr lang="fr-FR" sz="1400" b="1" dirty="0">
                <a:latin typeface="Times New Roman" panose="02020603050405020304" pitchFamily="18" charset="0"/>
                <a:cs typeface="Times New Roman" panose="02020603050405020304" pitchFamily="18" charset="0"/>
              </a:rPr>
              <a:t>– Décision de faire.</a:t>
            </a:r>
          </a:p>
          <a:p>
            <a:r>
              <a:rPr lang="fr-FR" sz="1400" b="1" dirty="0">
                <a:latin typeface="Times New Roman" panose="02020603050405020304" pitchFamily="18" charset="0"/>
                <a:cs typeface="Times New Roman" panose="02020603050405020304" pitchFamily="18" charset="0"/>
              </a:rPr>
              <a:t>– Désignation d’un responsable de projet.</a:t>
            </a:r>
          </a:p>
          <a:p>
            <a:pPr algn="just"/>
            <a:r>
              <a:rPr lang="fr-FR" sz="1400" b="1" dirty="0">
                <a:latin typeface="Times New Roman" panose="02020603050405020304" pitchFamily="18" charset="0"/>
                <a:cs typeface="Times New Roman" panose="02020603050405020304" pitchFamily="18" charset="0"/>
              </a:rPr>
              <a:t>– Choix d’un accompagnateur (assistance par un conseil extérieur </a:t>
            </a:r>
            <a:r>
              <a:rPr lang="fr-FR" sz="1400" b="1" dirty="0" smtClean="0">
                <a:latin typeface="Times New Roman" panose="02020603050405020304" pitchFamily="18" charset="0"/>
                <a:cs typeface="Times New Roman" panose="02020603050405020304" pitchFamily="18" charset="0"/>
              </a:rPr>
              <a:t>expérimenté recommandé </a:t>
            </a:r>
            <a:r>
              <a:rPr lang="fr-FR" sz="1400" b="1" dirty="0">
                <a:latin typeface="Times New Roman" panose="02020603050405020304" pitchFamily="18" charset="0"/>
                <a:cs typeface="Times New Roman" panose="02020603050405020304" pitchFamily="18" charset="0"/>
              </a:rPr>
              <a:t>pour les petites et moyennes structures).</a:t>
            </a:r>
          </a:p>
          <a:p>
            <a:r>
              <a:rPr lang="fr-FR" sz="1400" b="1" dirty="0">
                <a:latin typeface="Times New Roman" panose="02020603050405020304" pitchFamily="18" charset="0"/>
                <a:cs typeface="Times New Roman" panose="02020603050405020304" pitchFamily="18" charset="0"/>
              </a:rPr>
              <a:t>– Fixation des objectifs globaux du projet.</a:t>
            </a:r>
          </a:p>
          <a:p>
            <a:r>
              <a:rPr lang="fr-FR" sz="1400" b="1" dirty="0">
                <a:latin typeface="Times New Roman" panose="02020603050405020304" pitchFamily="18" charset="0"/>
                <a:cs typeface="Times New Roman" panose="02020603050405020304" pitchFamily="18" charset="0"/>
              </a:rPr>
              <a:t>– Rédaction d’un « ordre » </a:t>
            </a:r>
            <a:r>
              <a:rPr lang="fr-FR" sz="1400" b="1">
                <a:latin typeface="Times New Roman" panose="02020603050405020304" pitchFamily="18" charset="0"/>
                <a:cs typeface="Times New Roman" panose="02020603050405020304" pitchFamily="18" charset="0"/>
              </a:rPr>
              <a:t>de </a:t>
            </a:r>
            <a:r>
              <a:rPr lang="fr-FR" sz="1400" b="1" smtClean="0">
                <a:latin typeface="Times New Roman" panose="02020603050405020304" pitchFamily="18" charset="0"/>
                <a:cs typeface="Times New Roman" panose="02020603050405020304" pitchFamily="18" charset="0"/>
              </a:rPr>
              <a:t>mission.</a:t>
            </a:r>
          </a:p>
          <a:p>
            <a:r>
              <a:rPr lang="fr-FR" sz="1400" b="1" u="sng" smtClean="0">
                <a:latin typeface="Times New Roman" panose="02020603050405020304" pitchFamily="18" charset="0"/>
                <a:cs typeface="Times New Roman" panose="02020603050405020304" pitchFamily="18" charset="0"/>
              </a:rPr>
              <a:t>Livrable(s</a:t>
            </a:r>
            <a:r>
              <a:rPr lang="fr-FR" sz="1400" b="1" u="sng" dirty="0">
                <a:latin typeface="Times New Roman" panose="02020603050405020304" pitchFamily="18" charset="0"/>
                <a:cs typeface="Times New Roman" panose="02020603050405020304" pitchFamily="18" charset="0"/>
              </a:rPr>
              <a:t>)</a:t>
            </a:r>
          </a:p>
          <a:p>
            <a:r>
              <a:rPr lang="fr-FR" sz="1400" b="1" dirty="0">
                <a:latin typeface="Times New Roman" panose="02020603050405020304" pitchFamily="18" charset="0"/>
                <a:cs typeface="Times New Roman" panose="02020603050405020304" pitchFamily="18" charset="0"/>
              </a:rPr>
              <a:t>Note de lancement ou ordre de mission.</a:t>
            </a:r>
          </a:p>
          <a:p>
            <a:r>
              <a:rPr lang="fr-FR" sz="1400" b="1" u="sng" dirty="0">
                <a:latin typeface="Times New Roman" panose="02020603050405020304" pitchFamily="18" charset="0"/>
                <a:cs typeface="Times New Roman" panose="02020603050405020304" pitchFamily="18" charset="0"/>
              </a:rPr>
              <a:t>Indicateur(s)</a:t>
            </a:r>
          </a:p>
          <a:p>
            <a:r>
              <a:rPr lang="fr-FR" sz="1400" b="1" dirty="0">
                <a:latin typeface="Times New Roman" panose="02020603050405020304" pitchFamily="18" charset="0"/>
                <a:cs typeface="Times New Roman" panose="02020603050405020304" pitchFamily="18" charset="0"/>
              </a:rPr>
              <a:t>Néant.</a:t>
            </a:r>
          </a:p>
          <a:p>
            <a:r>
              <a:rPr lang="fr-FR" sz="1400" b="1" u="sng" dirty="0">
                <a:latin typeface="Times New Roman" panose="02020603050405020304" pitchFamily="18" charset="0"/>
                <a:cs typeface="Times New Roman" panose="02020603050405020304" pitchFamily="18" charset="0"/>
              </a:rPr>
              <a:t>Logigramme du processus</a:t>
            </a:r>
          </a:p>
        </p:txBody>
      </p:sp>
      <p:cxnSp>
        <p:nvCxnSpPr>
          <p:cNvPr id="2052" name="Connecteur droit avec flèche 2051"/>
          <p:cNvCxnSpPr/>
          <p:nvPr/>
        </p:nvCxnSpPr>
        <p:spPr>
          <a:xfrm>
            <a:off x="9789233" y="398678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377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2" name="Connecteur droit avec flèche 2051"/>
          <p:cNvCxnSpPr/>
          <p:nvPr/>
        </p:nvCxnSpPr>
        <p:spPr>
          <a:xfrm>
            <a:off x="9789233" y="398678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4" name="Connecteur droit avec flèche 2063"/>
          <p:cNvCxnSpPr>
            <a:stCxn id="5" idx="0"/>
          </p:cNvCxnSpPr>
          <p:nvPr/>
        </p:nvCxnSpPr>
        <p:spPr>
          <a:xfrm>
            <a:off x="4527441" y="1941513"/>
            <a:ext cx="69263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67" name="ZoneTexte 2066"/>
          <p:cNvSpPr txBox="1"/>
          <p:nvPr/>
        </p:nvSpPr>
        <p:spPr>
          <a:xfrm>
            <a:off x="3882306" y="6202818"/>
            <a:ext cx="2309292" cy="369332"/>
          </a:xfrm>
          <a:prstGeom prst="rect">
            <a:avLst/>
          </a:prstGeom>
          <a:noFill/>
        </p:spPr>
        <p:txBody>
          <a:bodyPr wrap="square" rtlCol="0">
            <a:spAutoFit/>
          </a:bodyPr>
          <a:lstStyle/>
          <a:p>
            <a:r>
              <a:rPr lang="fr-FR" b="1" i="1" u="sng" smtClean="0">
                <a:effectLst>
                  <a:outerShdw blurRad="38100" dist="38100" dir="2700000" algn="tl">
                    <a:srgbClr val="000000">
                      <a:alpha val="43137"/>
                    </a:srgbClr>
                  </a:outerShdw>
                </a:effectLst>
              </a:rPr>
              <a:t>Initialisation du projet</a:t>
            </a:r>
            <a:endParaRPr lang="en-US" b="1" i="1" u="sng">
              <a:effectLst>
                <a:outerShdw blurRad="38100" dist="38100" dir="2700000" algn="tl">
                  <a:srgbClr val="000000">
                    <a:alpha val="43137"/>
                  </a:srgbClr>
                </a:outerShdw>
              </a:effectLst>
            </a:endParaRPr>
          </a:p>
        </p:txBody>
      </p:sp>
      <p:grpSp>
        <p:nvGrpSpPr>
          <p:cNvPr id="2072" name="Groupe 2071"/>
          <p:cNvGrpSpPr/>
          <p:nvPr/>
        </p:nvGrpSpPr>
        <p:grpSpPr>
          <a:xfrm>
            <a:off x="2016352" y="332656"/>
            <a:ext cx="6084039" cy="5544616"/>
            <a:chOff x="4320608" y="260648"/>
            <a:chExt cx="6084039" cy="5544616"/>
          </a:xfrm>
        </p:grpSpPr>
        <p:grpSp>
          <p:nvGrpSpPr>
            <p:cNvPr id="2071" name="Groupe 2070"/>
            <p:cNvGrpSpPr/>
            <p:nvPr/>
          </p:nvGrpSpPr>
          <p:grpSpPr>
            <a:xfrm>
              <a:off x="4320608" y="1547500"/>
              <a:ext cx="6084039" cy="4257764"/>
              <a:chOff x="4320608" y="1547500"/>
              <a:chExt cx="6084039" cy="4257764"/>
            </a:xfrm>
          </p:grpSpPr>
          <p:grpSp>
            <p:nvGrpSpPr>
              <p:cNvPr id="2066" name="Groupe 2065"/>
              <p:cNvGrpSpPr/>
              <p:nvPr/>
            </p:nvGrpSpPr>
            <p:grpSpPr>
              <a:xfrm>
                <a:off x="4320608" y="1547500"/>
                <a:ext cx="6084039" cy="4257764"/>
                <a:chOff x="4320608" y="764704"/>
                <a:chExt cx="6084039" cy="4257764"/>
              </a:xfrm>
            </p:grpSpPr>
            <p:grpSp>
              <p:nvGrpSpPr>
                <p:cNvPr id="2062" name="Groupe 2061"/>
                <p:cNvGrpSpPr/>
                <p:nvPr/>
              </p:nvGrpSpPr>
              <p:grpSpPr>
                <a:xfrm>
                  <a:off x="4320608" y="908720"/>
                  <a:ext cx="6084039" cy="4113748"/>
                  <a:chOff x="5976793" y="908720"/>
                  <a:chExt cx="6084039" cy="4113748"/>
                </a:xfrm>
              </p:grpSpPr>
              <p:sp>
                <p:nvSpPr>
                  <p:cNvPr id="5" name="Hexagone 4"/>
                  <p:cNvSpPr/>
                  <p:nvPr/>
                </p:nvSpPr>
                <p:spPr>
                  <a:xfrm>
                    <a:off x="6300193" y="908720"/>
                    <a:ext cx="2187689" cy="35597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smtClean="0">
                        <a:solidFill>
                          <a:schemeClr val="tx1"/>
                        </a:solidFill>
                      </a:rPr>
                      <a:t>Décider de faire</a:t>
                    </a:r>
                    <a:r>
                      <a:rPr lang="fr-FR" b="1" smtClean="0"/>
                      <a:t> </a:t>
                    </a:r>
                    <a:endParaRPr lang="en-US" b="1"/>
                  </a:p>
                </p:txBody>
              </p:sp>
              <p:sp>
                <p:nvSpPr>
                  <p:cNvPr id="8" name="Rectangle 7"/>
                  <p:cNvSpPr/>
                  <p:nvPr/>
                </p:nvSpPr>
                <p:spPr>
                  <a:xfrm>
                    <a:off x="6012161" y="1578513"/>
                    <a:ext cx="3168352" cy="4823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Choisir un responsable projet </a:t>
                    </a:r>
                    <a:endParaRPr lang="en-US" b="1">
                      <a:solidFill>
                        <a:schemeClr val="tx1"/>
                      </a:solidFill>
                    </a:endParaRPr>
                  </a:p>
                </p:txBody>
              </p:sp>
              <p:sp>
                <p:nvSpPr>
                  <p:cNvPr id="10" name="Hexagone 9"/>
                  <p:cNvSpPr/>
                  <p:nvPr/>
                </p:nvSpPr>
                <p:spPr>
                  <a:xfrm>
                    <a:off x="6226694" y="2398854"/>
                    <a:ext cx="2520280" cy="35597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smtClean="0">
                        <a:solidFill>
                          <a:schemeClr val="tx1"/>
                        </a:solidFill>
                      </a:rPr>
                      <a:t>Besoin d’assistance</a:t>
                    </a:r>
                    <a:r>
                      <a:rPr lang="fr-FR" b="1" smtClean="0"/>
                      <a:t> </a:t>
                    </a:r>
                    <a:endParaRPr lang="en-US" b="1"/>
                  </a:p>
                </p:txBody>
              </p:sp>
              <p:sp>
                <p:nvSpPr>
                  <p:cNvPr id="11" name="Rectangle 10"/>
                  <p:cNvSpPr/>
                  <p:nvPr/>
                </p:nvSpPr>
                <p:spPr>
                  <a:xfrm>
                    <a:off x="5976793" y="3852762"/>
                    <a:ext cx="2962251"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Rédiger l’ordre de mission</a:t>
                    </a:r>
                    <a:endParaRPr lang="en-US" b="1">
                      <a:solidFill>
                        <a:schemeClr val="tx1"/>
                      </a:solidFill>
                    </a:endParaRPr>
                  </a:p>
                </p:txBody>
              </p:sp>
              <p:sp>
                <p:nvSpPr>
                  <p:cNvPr id="12" name="Rectangle 11"/>
                  <p:cNvSpPr/>
                  <p:nvPr/>
                </p:nvSpPr>
                <p:spPr>
                  <a:xfrm>
                    <a:off x="6549267" y="3068960"/>
                    <a:ext cx="1872208"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Fixer les objectifs</a:t>
                    </a:r>
                    <a:endParaRPr lang="en-US" b="1">
                      <a:solidFill>
                        <a:schemeClr val="tx1"/>
                      </a:solidFill>
                    </a:endParaRPr>
                  </a:p>
                </p:txBody>
              </p:sp>
              <p:sp>
                <p:nvSpPr>
                  <p:cNvPr id="13" name="Rectangle 12"/>
                  <p:cNvSpPr/>
                  <p:nvPr/>
                </p:nvSpPr>
                <p:spPr>
                  <a:xfrm>
                    <a:off x="9080563" y="2795695"/>
                    <a:ext cx="2980269" cy="3452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Choisir un accompagnateur</a:t>
                    </a:r>
                    <a:endParaRPr lang="en-US" b="1">
                      <a:solidFill>
                        <a:schemeClr val="tx1"/>
                      </a:solidFill>
                    </a:endParaRPr>
                  </a:p>
                </p:txBody>
              </p:sp>
              <p:sp>
                <p:nvSpPr>
                  <p:cNvPr id="9" name="Carré corné 8"/>
                  <p:cNvSpPr/>
                  <p:nvPr/>
                </p:nvSpPr>
                <p:spPr>
                  <a:xfrm>
                    <a:off x="6528970" y="4662428"/>
                    <a:ext cx="1849626" cy="36004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Ordre de mission</a:t>
                    </a:r>
                    <a:endParaRPr lang="en-US" b="1">
                      <a:solidFill>
                        <a:schemeClr val="tx1"/>
                      </a:solidFill>
                    </a:endParaRPr>
                  </a:p>
                </p:txBody>
              </p:sp>
              <p:cxnSp>
                <p:nvCxnSpPr>
                  <p:cNvPr id="16" name="Connecteur droit avec flèche 15"/>
                  <p:cNvCxnSpPr/>
                  <p:nvPr/>
                </p:nvCxnSpPr>
                <p:spPr>
                  <a:xfrm>
                    <a:off x="7452320" y="1264697"/>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Connecteur droit avec flèche 17"/>
                  <p:cNvCxnSpPr/>
                  <p:nvPr/>
                </p:nvCxnSpPr>
                <p:spPr>
                  <a:xfrm>
                    <a:off x="7452320" y="2060848"/>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Connecteur droit avec flèche 18"/>
                  <p:cNvCxnSpPr/>
                  <p:nvPr/>
                </p:nvCxnSpPr>
                <p:spPr>
                  <a:xfrm>
                    <a:off x="7452320" y="2769911"/>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Connecteur droit avec flèche 19"/>
                  <p:cNvCxnSpPr/>
                  <p:nvPr/>
                </p:nvCxnSpPr>
                <p:spPr>
                  <a:xfrm>
                    <a:off x="7452320" y="4302388"/>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Connecteur droit avec flèche 20"/>
                  <p:cNvCxnSpPr/>
                  <p:nvPr/>
                </p:nvCxnSpPr>
                <p:spPr>
                  <a:xfrm>
                    <a:off x="7452320" y="3501008"/>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2057" name="Groupe 2056"/>
                  <p:cNvGrpSpPr/>
                  <p:nvPr/>
                </p:nvGrpSpPr>
                <p:grpSpPr>
                  <a:xfrm>
                    <a:off x="8780729" y="2564904"/>
                    <a:ext cx="1839944" cy="205007"/>
                    <a:chOff x="8780729" y="2564904"/>
                    <a:chExt cx="1839944" cy="418542"/>
                  </a:xfrm>
                </p:grpSpPr>
                <p:cxnSp>
                  <p:nvCxnSpPr>
                    <p:cNvPr id="26" name="Connecteur droit avec flèche 25"/>
                    <p:cNvCxnSpPr/>
                    <p:nvPr/>
                  </p:nvCxnSpPr>
                  <p:spPr>
                    <a:xfrm>
                      <a:off x="10620673" y="2564904"/>
                      <a:ext cx="0" cy="4185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Connecteur droit 28"/>
                    <p:cNvCxnSpPr/>
                    <p:nvPr/>
                  </p:nvCxnSpPr>
                  <p:spPr>
                    <a:xfrm flipH="1">
                      <a:off x="8780729" y="2564904"/>
                      <a:ext cx="1839944" cy="0"/>
                    </a:xfrm>
                    <a:prstGeom prst="line">
                      <a:avLst/>
                    </a:prstGeom>
                  </p:spPr>
                  <p:style>
                    <a:lnRef idx="2">
                      <a:schemeClr val="dk1"/>
                    </a:lnRef>
                    <a:fillRef idx="0">
                      <a:schemeClr val="dk1"/>
                    </a:fillRef>
                    <a:effectRef idx="1">
                      <a:schemeClr val="dk1"/>
                    </a:effectRef>
                    <a:fontRef idx="minor">
                      <a:schemeClr val="tx1"/>
                    </a:fontRef>
                  </p:style>
                </p:cxnSp>
              </p:grpSp>
              <p:cxnSp>
                <p:nvCxnSpPr>
                  <p:cNvPr id="31" name="Connecteur droit 30"/>
                  <p:cNvCxnSpPr>
                    <a:stCxn id="13" idx="2"/>
                  </p:cNvCxnSpPr>
                  <p:nvPr/>
                </p:nvCxnSpPr>
                <p:spPr>
                  <a:xfrm>
                    <a:off x="10570698" y="3140968"/>
                    <a:ext cx="0" cy="144016"/>
                  </a:xfrm>
                  <a:prstGeom prst="line">
                    <a:avLst/>
                  </a:prstGeom>
                </p:spPr>
                <p:style>
                  <a:lnRef idx="2">
                    <a:schemeClr val="dk1"/>
                  </a:lnRef>
                  <a:fillRef idx="0">
                    <a:schemeClr val="dk1"/>
                  </a:fillRef>
                  <a:effectRef idx="1">
                    <a:schemeClr val="dk1"/>
                  </a:effectRef>
                  <a:fontRef idx="minor">
                    <a:schemeClr val="tx1"/>
                  </a:fontRef>
                </p:style>
              </p:cxnSp>
              <p:cxnSp>
                <p:nvCxnSpPr>
                  <p:cNvPr id="2056" name="Connecteur droit avec flèche 2055"/>
                  <p:cNvCxnSpPr/>
                  <p:nvPr/>
                </p:nvCxnSpPr>
                <p:spPr>
                  <a:xfrm flipH="1">
                    <a:off x="8427605" y="3294276"/>
                    <a:ext cx="214309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065" name="ZoneTexte 2064"/>
                <p:cNvSpPr txBox="1"/>
                <p:nvPr/>
              </p:nvSpPr>
              <p:spPr>
                <a:xfrm>
                  <a:off x="6831698" y="764704"/>
                  <a:ext cx="692630" cy="369332"/>
                </a:xfrm>
                <a:prstGeom prst="rect">
                  <a:avLst/>
                </a:prstGeom>
                <a:noFill/>
              </p:spPr>
              <p:txBody>
                <a:bodyPr wrap="square" rtlCol="0">
                  <a:spAutoFit/>
                </a:bodyPr>
                <a:lstStyle/>
                <a:p>
                  <a:r>
                    <a:rPr lang="fr-FR" b="1" smtClean="0"/>
                    <a:t>Non</a:t>
                  </a:r>
                  <a:endParaRPr lang="en-US" b="1"/>
                </a:p>
              </p:txBody>
            </p:sp>
            <p:sp>
              <p:nvSpPr>
                <p:cNvPr id="50" name="ZoneTexte 49"/>
                <p:cNvSpPr txBox="1"/>
                <p:nvPr/>
              </p:nvSpPr>
              <p:spPr>
                <a:xfrm>
                  <a:off x="5796136" y="1196752"/>
                  <a:ext cx="692630" cy="369332"/>
                </a:xfrm>
                <a:prstGeom prst="rect">
                  <a:avLst/>
                </a:prstGeom>
                <a:noFill/>
              </p:spPr>
              <p:txBody>
                <a:bodyPr wrap="square" rtlCol="0">
                  <a:spAutoFit/>
                </a:bodyPr>
                <a:lstStyle/>
                <a:p>
                  <a:r>
                    <a:rPr lang="fr-FR" b="1" smtClean="0"/>
                    <a:t>Oui</a:t>
                  </a:r>
                  <a:endParaRPr lang="en-US" b="1"/>
                </a:p>
              </p:txBody>
            </p:sp>
            <p:sp>
              <p:nvSpPr>
                <p:cNvPr id="51" name="ZoneTexte 50"/>
                <p:cNvSpPr txBox="1"/>
                <p:nvPr/>
              </p:nvSpPr>
              <p:spPr>
                <a:xfrm>
                  <a:off x="7609666" y="2207510"/>
                  <a:ext cx="692630" cy="369332"/>
                </a:xfrm>
                <a:prstGeom prst="rect">
                  <a:avLst/>
                </a:prstGeom>
                <a:noFill/>
              </p:spPr>
              <p:txBody>
                <a:bodyPr wrap="square" rtlCol="0">
                  <a:spAutoFit/>
                </a:bodyPr>
                <a:lstStyle/>
                <a:p>
                  <a:r>
                    <a:rPr lang="fr-FR" b="1" smtClean="0"/>
                    <a:t>Oui</a:t>
                  </a:r>
                  <a:endParaRPr lang="en-US" b="1"/>
                </a:p>
              </p:txBody>
            </p:sp>
            <p:sp>
              <p:nvSpPr>
                <p:cNvPr id="52" name="ZoneTexte 51"/>
                <p:cNvSpPr txBox="1"/>
                <p:nvPr/>
              </p:nvSpPr>
              <p:spPr>
                <a:xfrm>
                  <a:off x="5810061" y="2722874"/>
                  <a:ext cx="692630" cy="369332"/>
                </a:xfrm>
                <a:prstGeom prst="rect">
                  <a:avLst/>
                </a:prstGeom>
                <a:noFill/>
              </p:spPr>
              <p:txBody>
                <a:bodyPr wrap="square" rtlCol="0">
                  <a:spAutoFit/>
                </a:bodyPr>
                <a:lstStyle/>
                <a:p>
                  <a:r>
                    <a:rPr lang="fr-FR" b="1" smtClean="0"/>
                    <a:t>Non</a:t>
                  </a:r>
                  <a:endParaRPr lang="en-US" b="1"/>
                </a:p>
              </p:txBody>
            </p:sp>
          </p:grpSp>
          <p:sp>
            <p:nvSpPr>
              <p:cNvPr id="2068" name="Hexagone 2067"/>
              <p:cNvSpPr/>
              <p:nvPr/>
            </p:nvSpPr>
            <p:spPr>
              <a:xfrm>
                <a:off x="7537658" y="1678256"/>
                <a:ext cx="850766" cy="355977"/>
              </a:xfrm>
              <a:prstGeom prst="hex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t>Stop</a:t>
                </a:r>
                <a:endParaRPr lang="en-US" b="1"/>
              </a:p>
            </p:txBody>
          </p:sp>
        </p:grpSp>
        <p:pic>
          <p:nvPicPr>
            <p:cNvPr id="20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560" y="260648"/>
              <a:ext cx="753002" cy="102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9" name="Connecteur droit avec flèche 58"/>
            <p:cNvCxnSpPr/>
            <p:nvPr/>
          </p:nvCxnSpPr>
          <p:spPr>
            <a:xfrm>
              <a:off x="5796136" y="1314984"/>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530140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121850"/>
            <a:ext cx="9180512" cy="5755422"/>
          </a:xfrm>
          <a:prstGeom prst="rect">
            <a:avLst/>
          </a:prstGeom>
        </p:spPr>
        <p:txBody>
          <a:bodyPr wrap="square">
            <a:spAutoFit/>
          </a:bodyPr>
          <a:lstStyle/>
          <a:p>
            <a:r>
              <a:rPr lang="fr-FR" b="1" dirty="0" smtClean="0">
                <a:latin typeface="Times New Roman" panose="02020603050405020304" pitchFamily="18" charset="0"/>
                <a:cs typeface="Times New Roman" panose="02020603050405020304" pitchFamily="18" charset="0"/>
              </a:rPr>
              <a:t>			</a:t>
            </a:r>
            <a:r>
              <a:rPr lang="fr-FR"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Étape </a:t>
            </a:r>
            <a:r>
              <a:rPr lang="fr-FR"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 La planification du </a:t>
            </a:r>
            <a:r>
              <a:rPr lang="fr-FR"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projet</a:t>
            </a:r>
            <a:r>
              <a:rPr lang="fr-FR" b="1" dirty="0" smtClean="0">
                <a:solidFill>
                  <a:srgbClr val="00B050"/>
                </a:solidFill>
                <a:latin typeface="Times New Roman" panose="02020603050405020304" pitchFamily="18" charset="0"/>
                <a:cs typeface="Times New Roman" panose="02020603050405020304" pitchFamily="18" charset="0"/>
              </a:rPr>
              <a:t> </a:t>
            </a:r>
          </a:p>
          <a:p>
            <a:endParaRPr lang="fr-FR" sz="1400" b="1" u="sng" dirty="0" smtClean="0">
              <a:latin typeface="Times New Roman" panose="02020603050405020304" pitchFamily="18" charset="0"/>
              <a:cs typeface="Times New Roman" panose="02020603050405020304" pitchFamily="18" charset="0"/>
            </a:endParaRPr>
          </a:p>
          <a:p>
            <a:r>
              <a:rPr lang="fr-FR" sz="1400" b="1" u="sng" dirty="0" smtClean="0">
                <a:latin typeface="Times New Roman" panose="02020603050405020304" pitchFamily="18" charset="0"/>
                <a:cs typeface="Times New Roman" panose="02020603050405020304" pitchFamily="18" charset="0"/>
              </a:rPr>
              <a:t>Déclencheur</a:t>
            </a:r>
            <a:endParaRPr lang="fr-FR" sz="1400" b="1" u="sng" dirty="0">
              <a:latin typeface="Times New Roman" panose="02020603050405020304" pitchFamily="18" charset="0"/>
              <a:cs typeface="Times New Roman" panose="02020603050405020304" pitchFamily="18" charset="0"/>
            </a:endParaRPr>
          </a:p>
          <a:p>
            <a:r>
              <a:rPr lang="fr-FR" sz="1400" b="1" dirty="0">
                <a:latin typeface="Times New Roman" panose="02020603050405020304" pitchFamily="18" charset="0"/>
                <a:cs typeface="Times New Roman" panose="02020603050405020304" pitchFamily="18" charset="0"/>
              </a:rPr>
              <a:t>La mission est confiée au chef de projet.</a:t>
            </a:r>
          </a:p>
          <a:p>
            <a:r>
              <a:rPr lang="fr-FR" sz="1400" b="1" u="sng" dirty="0">
                <a:latin typeface="Times New Roman" panose="02020603050405020304" pitchFamily="18" charset="0"/>
                <a:cs typeface="Times New Roman" panose="02020603050405020304" pitchFamily="18" charset="0"/>
              </a:rPr>
              <a:t>Finalité du processus</a:t>
            </a:r>
          </a:p>
          <a:p>
            <a:r>
              <a:rPr lang="fr-FR" sz="1400" b="1" dirty="0">
                <a:latin typeface="Times New Roman" panose="02020603050405020304" pitchFamily="18" charset="0"/>
                <a:cs typeface="Times New Roman" panose="02020603050405020304" pitchFamily="18" charset="0"/>
              </a:rPr>
              <a:t>Planifier, c’est évaluer et préparer le travail à faire.</a:t>
            </a:r>
          </a:p>
          <a:p>
            <a:r>
              <a:rPr lang="fr-FR" sz="1400" b="1" dirty="0">
                <a:latin typeface="Times New Roman" panose="02020603050405020304" pitchFamily="18" charset="0"/>
                <a:cs typeface="Times New Roman" panose="02020603050405020304" pitchFamily="18" charset="0"/>
              </a:rPr>
              <a:t>Ce processus va permettre de déterminer les travaux </a:t>
            </a:r>
            <a:r>
              <a:rPr lang="fr-FR" sz="1400" b="1" dirty="0" smtClean="0">
                <a:latin typeface="Times New Roman" panose="02020603050405020304" pitchFamily="18" charset="0"/>
                <a:cs typeface="Times New Roman" panose="02020603050405020304" pitchFamily="18" charset="0"/>
              </a:rPr>
              <a:t>nécessaires </a:t>
            </a:r>
            <a:r>
              <a:rPr lang="fr-FR" sz="1400" b="1" dirty="0">
                <a:latin typeface="Times New Roman" panose="02020603050405020304" pitchFamily="18" charset="0"/>
                <a:cs typeface="Times New Roman" panose="02020603050405020304" pitchFamily="18" charset="0"/>
              </a:rPr>
              <a:t>pour réaliser </a:t>
            </a:r>
            <a:r>
              <a:rPr lang="fr-FR" sz="1400" b="1" dirty="0" smtClean="0">
                <a:latin typeface="Times New Roman" panose="02020603050405020304" pitchFamily="18" charset="0"/>
                <a:cs typeface="Times New Roman" panose="02020603050405020304" pitchFamily="18" charset="0"/>
              </a:rPr>
              <a:t>le projet </a:t>
            </a:r>
            <a:r>
              <a:rPr lang="fr-FR" sz="1400" b="1" dirty="0">
                <a:latin typeface="Times New Roman" panose="02020603050405020304" pitchFamily="18" charset="0"/>
                <a:cs typeface="Times New Roman" panose="02020603050405020304" pitchFamily="18" charset="0"/>
              </a:rPr>
              <a:t>ainsi que leur ordonnancement.</a:t>
            </a:r>
          </a:p>
          <a:p>
            <a:r>
              <a:rPr lang="fr-FR" sz="1400" b="1" dirty="0">
                <a:latin typeface="Times New Roman" panose="02020603050405020304" pitchFamily="18" charset="0"/>
                <a:cs typeface="Times New Roman" panose="02020603050405020304" pitchFamily="18" charset="0"/>
              </a:rPr>
              <a:t>Ensuite, il faudra estimer les charges, les besoins en ressources et le </a:t>
            </a:r>
            <a:r>
              <a:rPr lang="fr-FR" sz="1400" b="1" dirty="0" smtClean="0">
                <a:latin typeface="Times New Roman" panose="02020603050405020304" pitchFamily="18" charset="0"/>
                <a:cs typeface="Times New Roman" panose="02020603050405020304" pitchFamily="18" charset="0"/>
              </a:rPr>
              <a:t>planning prévisionnel</a:t>
            </a:r>
            <a:r>
              <a:rPr lang="fr-FR" sz="1400" b="1" dirty="0">
                <a:latin typeface="Times New Roman" panose="02020603050405020304" pitchFamily="18" charset="0"/>
                <a:cs typeface="Times New Roman" panose="02020603050405020304" pitchFamily="18" charset="0"/>
              </a:rPr>
              <a:t>.</a:t>
            </a:r>
          </a:p>
          <a:p>
            <a:r>
              <a:rPr lang="fr-FR" sz="1400" b="1" u="sng" dirty="0">
                <a:latin typeface="Times New Roman" panose="02020603050405020304" pitchFamily="18" charset="0"/>
                <a:cs typeface="Times New Roman" panose="02020603050405020304" pitchFamily="18" charset="0"/>
              </a:rPr>
              <a:t>Pilote du processus</a:t>
            </a:r>
          </a:p>
          <a:p>
            <a:r>
              <a:rPr lang="fr-FR" sz="1400" b="1" dirty="0">
                <a:latin typeface="Times New Roman" panose="02020603050405020304" pitchFamily="18" charset="0"/>
                <a:cs typeface="Times New Roman" panose="02020603050405020304" pitchFamily="18" charset="0"/>
              </a:rPr>
              <a:t>Le chef du projet certification.</a:t>
            </a:r>
          </a:p>
          <a:p>
            <a:r>
              <a:rPr lang="fr-FR" sz="1400" b="1" u="sng" dirty="0">
                <a:latin typeface="Times New Roman" panose="02020603050405020304" pitchFamily="18" charset="0"/>
                <a:cs typeface="Times New Roman" panose="02020603050405020304" pitchFamily="18" charset="0"/>
              </a:rPr>
              <a:t>Liste des principales tâches</a:t>
            </a:r>
          </a:p>
          <a:p>
            <a:r>
              <a:rPr lang="fr-FR" sz="1400" b="1" dirty="0">
                <a:latin typeface="Times New Roman" panose="02020603050405020304" pitchFamily="18" charset="0"/>
                <a:cs typeface="Times New Roman" panose="02020603050405020304" pitchFamily="18" charset="0"/>
              </a:rPr>
              <a:t>– Décomposition du projet en tâches à faire.</a:t>
            </a:r>
          </a:p>
          <a:p>
            <a:r>
              <a:rPr lang="fr-FR" sz="1400" b="1" dirty="0">
                <a:latin typeface="Times New Roman" panose="02020603050405020304" pitchFamily="18" charset="0"/>
                <a:cs typeface="Times New Roman" panose="02020603050405020304" pitchFamily="18" charset="0"/>
              </a:rPr>
              <a:t>– Évaluation des charges pour réaliser chaque tâche.</a:t>
            </a:r>
          </a:p>
          <a:p>
            <a:r>
              <a:rPr lang="fr-FR" sz="1400" b="1" dirty="0">
                <a:latin typeface="Times New Roman" panose="02020603050405020304" pitchFamily="18" charset="0"/>
                <a:cs typeface="Times New Roman" panose="02020603050405020304" pitchFamily="18" charset="0"/>
              </a:rPr>
              <a:t>– Identification des ressources nécessaires à affecter.</a:t>
            </a:r>
          </a:p>
          <a:p>
            <a:r>
              <a:rPr lang="fr-FR" sz="1400" b="1" dirty="0">
                <a:latin typeface="Times New Roman" panose="02020603050405020304" pitchFamily="18" charset="0"/>
                <a:cs typeface="Times New Roman" panose="02020603050405020304" pitchFamily="18" charset="0"/>
              </a:rPr>
              <a:t>– Estimation des délais probables.</a:t>
            </a:r>
          </a:p>
          <a:p>
            <a:r>
              <a:rPr lang="fr-FR" sz="1400" b="1" dirty="0">
                <a:latin typeface="Times New Roman" panose="02020603050405020304" pitchFamily="18" charset="0"/>
                <a:cs typeface="Times New Roman" panose="02020603050405020304" pitchFamily="18" charset="0"/>
              </a:rPr>
              <a:t>– Formalisation des documents de planification.</a:t>
            </a:r>
          </a:p>
          <a:p>
            <a:r>
              <a:rPr lang="fr-FR" sz="1400" b="1" u="sng" dirty="0">
                <a:latin typeface="Times New Roman" panose="02020603050405020304" pitchFamily="18" charset="0"/>
                <a:cs typeface="Times New Roman" panose="02020603050405020304" pitchFamily="18" charset="0"/>
              </a:rPr>
              <a:t>Livrable(s)</a:t>
            </a:r>
          </a:p>
          <a:p>
            <a:r>
              <a:rPr lang="fr-FR" sz="1400" b="1" dirty="0">
                <a:latin typeface="Times New Roman" panose="02020603050405020304" pitchFamily="18" charset="0"/>
                <a:cs typeface="Times New Roman" panose="02020603050405020304" pitchFamily="18" charset="0"/>
              </a:rPr>
              <a:t>– Plan de développement </a:t>
            </a:r>
          </a:p>
          <a:p>
            <a:r>
              <a:rPr lang="fr-FR" sz="1400" b="1" dirty="0">
                <a:latin typeface="Times New Roman" panose="02020603050405020304" pitchFamily="18" charset="0"/>
                <a:cs typeface="Times New Roman" panose="02020603050405020304" pitchFamily="18" charset="0"/>
              </a:rPr>
              <a:t>– Plan qualité.</a:t>
            </a:r>
          </a:p>
          <a:p>
            <a:r>
              <a:rPr lang="fr-FR" sz="1400" b="1" dirty="0">
                <a:latin typeface="Times New Roman" panose="02020603050405020304" pitchFamily="18" charset="0"/>
                <a:cs typeface="Times New Roman" panose="02020603050405020304" pitchFamily="18" charset="0"/>
              </a:rPr>
              <a:t>– Plan de </a:t>
            </a:r>
            <a:r>
              <a:rPr lang="fr-FR" sz="1400" b="1" dirty="0" smtClean="0">
                <a:latin typeface="Times New Roman" panose="02020603050405020304" pitchFamily="18" charset="0"/>
                <a:cs typeface="Times New Roman" panose="02020603050405020304" pitchFamily="18" charset="0"/>
              </a:rPr>
              <a:t>communication</a:t>
            </a:r>
            <a:endParaRPr lang="fr-FR" sz="1400" b="1" dirty="0">
              <a:latin typeface="Times New Roman" panose="02020603050405020304" pitchFamily="18" charset="0"/>
              <a:cs typeface="Times New Roman" panose="02020603050405020304" pitchFamily="18" charset="0"/>
            </a:endParaRPr>
          </a:p>
          <a:p>
            <a:r>
              <a:rPr lang="fr-FR" sz="1400" b="1" dirty="0">
                <a:latin typeface="Times New Roman" panose="02020603050405020304" pitchFamily="18" charset="0"/>
                <a:cs typeface="Times New Roman" panose="02020603050405020304" pitchFamily="18" charset="0"/>
              </a:rPr>
              <a:t>– Plan de formation.</a:t>
            </a:r>
          </a:p>
          <a:p>
            <a:r>
              <a:rPr lang="fr-FR" sz="1400" b="1" u="sng" dirty="0">
                <a:latin typeface="Times New Roman" panose="02020603050405020304" pitchFamily="18" charset="0"/>
                <a:cs typeface="Times New Roman" panose="02020603050405020304" pitchFamily="18" charset="0"/>
              </a:rPr>
              <a:t>Indicateur(s)</a:t>
            </a:r>
          </a:p>
          <a:p>
            <a:r>
              <a:rPr lang="fr-FR" sz="1400" b="1" dirty="0">
                <a:latin typeface="Times New Roman" panose="02020603050405020304" pitchFamily="18" charset="0"/>
                <a:cs typeface="Times New Roman" panose="02020603050405020304" pitchFamily="18" charset="0"/>
              </a:rPr>
              <a:t>– Respect des objectifs.</a:t>
            </a:r>
          </a:p>
          <a:p>
            <a:r>
              <a:rPr lang="fr-FR" sz="1400" b="1" dirty="0">
                <a:latin typeface="Times New Roman" panose="02020603050405020304" pitchFamily="18" charset="0"/>
                <a:cs typeface="Times New Roman" panose="02020603050405020304" pitchFamily="18" charset="0"/>
              </a:rPr>
              <a:t>– Respect des échéances.</a:t>
            </a:r>
          </a:p>
          <a:p>
            <a:r>
              <a:rPr lang="fr-FR" sz="1400" b="1" u="sng" dirty="0">
                <a:latin typeface="Times New Roman" panose="02020603050405020304" pitchFamily="18" charset="0"/>
                <a:cs typeface="Times New Roman" panose="02020603050405020304" pitchFamily="18" charset="0"/>
              </a:rPr>
              <a:t>Logigramme du processus</a:t>
            </a:r>
          </a:p>
        </p:txBody>
      </p:sp>
    </p:spTree>
    <p:extLst>
      <p:ext uri="{BB962C8B-B14F-4D97-AF65-F5344CB8AC3E}">
        <p14:creationId xmlns:p14="http://schemas.microsoft.com/office/powerpoint/2010/main" val="1906806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2915816" y="908720"/>
            <a:ext cx="2808312" cy="3886838"/>
            <a:chOff x="6012160" y="908720"/>
            <a:chExt cx="2808312" cy="3886838"/>
          </a:xfrm>
        </p:grpSpPr>
        <p:sp>
          <p:nvSpPr>
            <p:cNvPr id="15" name="Hexagone 14"/>
            <p:cNvSpPr/>
            <p:nvPr/>
          </p:nvSpPr>
          <p:spPr>
            <a:xfrm>
              <a:off x="6012160" y="908720"/>
              <a:ext cx="2808312" cy="35597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smtClean="0">
                  <a:solidFill>
                    <a:schemeClr val="tx1"/>
                  </a:solidFill>
                </a:rPr>
                <a:t>Décomposer en tâche</a:t>
              </a:r>
              <a:endParaRPr lang="en-US" b="1"/>
            </a:p>
          </p:txBody>
        </p:sp>
        <p:sp>
          <p:nvSpPr>
            <p:cNvPr id="16" name="Rectangle 15"/>
            <p:cNvSpPr/>
            <p:nvPr/>
          </p:nvSpPr>
          <p:spPr>
            <a:xfrm>
              <a:off x="6444209" y="1578513"/>
              <a:ext cx="2016223" cy="347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Evaluer les charges </a:t>
              </a:r>
              <a:endParaRPr lang="en-US" b="1">
                <a:solidFill>
                  <a:schemeClr val="tx1"/>
                </a:solidFill>
              </a:endParaRPr>
            </a:p>
          </p:txBody>
        </p:sp>
        <p:sp>
          <p:nvSpPr>
            <p:cNvPr id="17" name="Hexagone 16"/>
            <p:cNvSpPr/>
            <p:nvPr/>
          </p:nvSpPr>
          <p:spPr>
            <a:xfrm>
              <a:off x="6195526" y="2286164"/>
              <a:ext cx="2552938" cy="35597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smtClean="0">
                  <a:solidFill>
                    <a:schemeClr val="tx1"/>
                  </a:solidFill>
                </a:rPr>
                <a:t>Evaluer les moyens </a:t>
              </a:r>
              <a:endParaRPr lang="en-US" b="1"/>
            </a:p>
          </p:txBody>
        </p:sp>
        <p:sp>
          <p:nvSpPr>
            <p:cNvPr id="18" name="Rectangle 17"/>
            <p:cNvSpPr/>
            <p:nvPr/>
          </p:nvSpPr>
          <p:spPr>
            <a:xfrm>
              <a:off x="6387069" y="3632544"/>
              <a:ext cx="2123599"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Formaliser les plans</a:t>
              </a:r>
              <a:endParaRPr lang="en-US" b="1">
                <a:solidFill>
                  <a:schemeClr val="tx1"/>
                </a:solidFill>
              </a:endParaRPr>
            </a:p>
          </p:txBody>
        </p:sp>
        <p:sp>
          <p:nvSpPr>
            <p:cNvPr id="19" name="Rectangle 18"/>
            <p:cNvSpPr/>
            <p:nvPr/>
          </p:nvSpPr>
          <p:spPr>
            <a:xfrm>
              <a:off x="6444208" y="2996952"/>
              <a:ext cx="2055181" cy="2973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Estimer les détails</a:t>
              </a:r>
              <a:endParaRPr lang="en-US" b="1">
                <a:solidFill>
                  <a:schemeClr val="tx1"/>
                </a:solidFill>
              </a:endParaRPr>
            </a:p>
          </p:txBody>
        </p:sp>
        <p:sp>
          <p:nvSpPr>
            <p:cNvPr id="21" name="Carré corné 20"/>
            <p:cNvSpPr/>
            <p:nvPr/>
          </p:nvSpPr>
          <p:spPr>
            <a:xfrm>
              <a:off x="6527507" y="4435518"/>
              <a:ext cx="1849626" cy="36004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Plans du projet</a:t>
              </a:r>
              <a:endParaRPr lang="en-US" b="1">
                <a:solidFill>
                  <a:schemeClr val="tx1"/>
                </a:solidFill>
              </a:endParaRPr>
            </a:p>
          </p:txBody>
        </p:sp>
        <p:cxnSp>
          <p:nvCxnSpPr>
            <p:cNvPr id="22" name="Connecteur droit avec flèche 21"/>
            <p:cNvCxnSpPr/>
            <p:nvPr/>
          </p:nvCxnSpPr>
          <p:spPr>
            <a:xfrm>
              <a:off x="7452320" y="1264697"/>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Connecteur droit avec flèche 22"/>
            <p:cNvCxnSpPr/>
            <p:nvPr/>
          </p:nvCxnSpPr>
          <p:spPr>
            <a:xfrm>
              <a:off x="7452320" y="1926124"/>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Connecteur droit avec flèche 23"/>
            <p:cNvCxnSpPr/>
            <p:nvPr/>
          </p:nvCxnSpPr>
          <p:spPr>
            <a:xfrm>
              <a:off x="7452320" y="2646204"/>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cteur droit avec flèche 24"/>
            <p:cNvCxnSpPr/>
            <p:nvPr/>
          </p:nvCxnSpPr>
          <p:spPr>
            <a:xfrm>
              <a:off x="7452320" y="4086364"/>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Connecteur droit avec flèche 25"/>
            <p:cNvCxnSpPr/>
            <p:nvPr/>
          </p:nvCxnSpPr>
          <p:spPr>
            <a:xfrm>
              <a:off x="7452320" y="3294276"/>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3072" name="ZoneTexte 3071"/>
          <p:cNvSpPr txBox="1"/>
          <p:nvPr/>
        </p:nvSpPr>
        <p:spPr>
          <a:xfrm>
            <a:off x="3351178" y="5373216"/>
            <a:ext cx="2304256" cy="369332"/>
          </a:xfrm>
          <a:prstGeom prst="rect">
            <a:avLst/>
          </a:prstGeom>
          <a:noFill/>
        </p:spPr>
        <p:txBody>
          <a:bodyPr wrap="square" rtlCol="0">
            <a:spAutoFit/>
          </a:bodyPr>
          <a:lstStyle/>
          <a:p>
            <a:r>
              <a:rPr lang="fr-FR" b="1" u="sng" smtClean="0">
                <a:effectLst>
                  <a:outerShdw blurRad="38100" dist="38100" dir="2700000" algn="tl">
                    <a:srgbClr val="000000">
                      <a:alpha val="43137"/>
                    </a:srgbClr>
                  </a:outerShdw>
                </a:effectLst>
              </a:rPr>
              <a:t>Planification du projet</a:t>
            </a:r>
            <a:endParaRPr lang="en-US" b="1" u="sng">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9784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7048083"/>
          </a:xfrm>
          <a:prstGeom prst="rect">
            <a:avLst/>
          </a:prstGeom>
        </p:spPr>
        <p:txBody>
          <a:bodyPr wrap="square">
            <a:spAutoFit/>
          </a:bodyPr>
          <a:lstStyle/>
          <a:p>
            <a:pPr algn="ctr"/>
            <a:r>
              <a:rPr lang="fr-FR"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Étape 3 : La conception du SMQSE</a:t>
            </a:r>
          </a:p>
          <a:p>
            <a:endParaRPr lang="fr-FR" sz="1400" b="1" u="sng" dirty="0" smtClean="0">
              <a:latin typeface="Times New Roman" panose="02020603050405020304" pitchFamily="18" charset="0"/>
              <a:cs typeface="Times New Roman" panose="02020603050405020304" pitchFamily="18" charset="0"/>
            </a:endParaRPr>
          </a:p>
          <a:p>
            <a:r>
              <a:rPr lang="fr-FR" sz="1400" b="1" u="sng" dirty="0" smtClean="0">
                <a:latin typeface="Times New Roman" panose="02020603050405020304" pitchFamily="18" charset="0"/>
                <a:cs typeface="Times New Roman" panose="02020603050405020304" pitchFamily="18" charset="0"/>
              </a:rPr>
              <a:t>Déclencheur</a:t>
            </a:r>
            <a:endParaRPr lang="fr-FR" sz="1400" b="1" u="sng" dirty="0">
              <a:latin typeface="Times New Roman" panose="02020603050405020304" pitchFamily="18" charset="0"/>
              <a:cs typeface="Times New Roman" panose="02020603050405020304" pitchFamily="18" charset="0"/>
            </a:endParaRPr>
          </a:p>
          <a:p>
            <a:r>
              <a:rPr lang="fr-FR" sz="1400" b="1" dirty="0">
                <a:latin typeface="Times New Roman" panose="02020603050405020304" pitchFamily="18" charset="0"/>
                <a:cs typeface="Times New Roman" panose="02020603050405020304" pitchFamily="18" charset="0"/>
              </a:rPr>
              <a:t>Le comité de direction a approuvé les plans projet.</a:t>
            </a:r>
          </a:p>
          <a:p>
            <a:r>
              <a:rPr lang="fr-FR" sz="1400" b="1" u="sng" dirty="0">
                <a:latin typeface="Times New Roman" panose="02020603050405020304" pitchFamily="18" charset="0"/>
                <a:cs typeface="Times New Roman" panose="02020603050405020304" pitchFamily="18" charset="0"/>
              </a:rPr>
              <a:t>Finalité du processus</a:t>
            </a:r>
          </a:p>
          <a:p>
            <a:r>
              <a:rPr lang="fr-FR" sz="1400" b="1" dirty="0">
                <a:latin typeface="Times New Roman" panose="02020603050405020304" pitchFamily="18" charset="0"/>
                <a:cs typeface="Times New Roman" panose="02020603050405020304" pitchFamily="18" charset="0"/>
              </a:rPr>
              <a:t>Concevoir, c’est imaginer et fabriquer le SMQSE.</a:t>
            </a:r>
          </a:p>
          <a:p>
            <a:r>
              <a:rPr lang="fr-FR" sz="1400" b="1" dirty="0">
                <a:latin typeface="Times New Roman" panose="02020603050405020304" pitchFamily="18" charset="0"/>
                <a:cs typeface="Times New Roman" panose="02020603050405020304" pitchFamily="18" charset="0"/>
              </a:rPr>
              <a:t>Ce SMQSE (référentiel) doit répondre aux exigences des trois normes internationales</a:t>
            </a:r>
          </a:p>
          <a:p>
            <a:r>
              <a:rPr lang="fr-FR" sz="1400" b="1" dirty="0">
                <a:latin typeface="Times New Roman" panose="02020603050405020304" pitchFamily="18" charset="0"/>
                <a:cs typeface="Times New Roman" panose="02020603050405020304" pitchFamily="18" charset="0"/>
              </a:rPr>
              <a:t>ISO 9001, ISO 14001 et OHSAS 18001, mais aussi aux objectifs fixés par </a:t>
            </a:r>
            <a:r>
              <a:rPr lang="fr-FR" sz="1400" b="1" dirty="0" smtClean="0">
                <a:latin typeface="Times New Roman" panose="02020603050405020304" pitchFamily="18" charset="0"/>
                <a:cs typeface="Times New Roman" panose="02020603050405020304" pitchFamily="18" charset="0"/>
              </a:rPr>
              <a:t>la direction </a:t>
            </a:r>
            <a:r>
              <a:rPr lang="fr-FR" sz="1400" b="1" dirty="0">
                <a:latin typeface="Times New Roman" panose="02020603050405020304" pitchFamily="18" charset="0"/>
                <a:cs typeface="Times New Roman" panose="02020603050405020304" pitchFamily="18" charset="0"/>
              </a:rPr>
              <a:t>générale. De plus, ce SMQSE devra pouvoir s’intégrer </a:t>
            </a:r>
            <a:r>
              <a:rPr lang="fr-FR" sz="1400" b="1" dirty="0" smtClean="0">
                <a:latin typeface="Times New Roman" panose="02020603050405020304" pitchFamily="18" charset="0"/>
                <a:cs typeface="Times New Roman" panose="02020603050405020304" pitchFamily="18" charset="0"/>
              </a:rPr>
              <a:t>harmonieusement dans </a:t>
            </a:r>
            <a:r>
              <a:rPr lang="fr-FR" sz="1400" b="1" dirty="0">
                <a:latin typeface="Times New Roman" panose="02020603050405020304" pitchFamily="18" charset="0"/>
                <a:cs typeface="Times New Roman" panose="02020603050405020304" pitchFamily="18" charset="0"/>
              </a:rPr>
              <a:t>l’entreprise.</a:t>
            </a:r>
          </a:p>
          <a:p>
            <a:r>
              <a:rPr lang="fr-FR" sz="1400" b="1" u="sng" dirty="0">
                <a:latin typeface="Times New Roman" panose="02020603050405020304" pitchFamily="18" charset="0"/>
                <a:cs typeface="Times New Roman" panose="02020603050405020304" pitchFamily="18" charset="0"/>
              </a:rPr>
              <a:t>Pilote du processus</a:t>
            </a:r>
          </a:p>
          <a:p>
            <a:r>
              <a:rPr lang="fr-FR" sz="1400" b="1" dirty="0">
                <a:latin typeface="Times New Roman" panose="02020603050405020304" pitchFamily="18" charset="0"/>
                <a:cs typeface="Times New Roman" panose="02020603050405020304" pitchFamily="18" charset="0"/>
              </a:rPr>
              <a:t>Le chef du projet certification.</a:t>
            </a:r>
          </a:p>
          <a:p>
            <a:r>
              <a:rPr lang="fr-FR" sz="1400" b="1" u="sng" dirty="0">
                <a:latin typeface="Times New Roman" panose="02020603050405020304" pitchFamily="18" charset="0"/>
                <a:cs typeface="Times New Roman" panose="02020603050405020304" pitchFamily="18" charset="0"/>
              </a:rPr>
              <a:t>Liste des principales tâches</a:t>
            </a:r>
          </a:p>
          <a:p>
            <a:r>
              <a:rPr lang="fr-FR" sz="1400" b="1" dirty="0">
                <a:latin typeface="Times New Roman" panose="02020603050405020304" pitchFamily="18" charset="0"/>
                <a:cs typeface="Times New Roman" panose="02020603050405020304" pitchFamily="18" charset="0"/>
              </a:rPr>
              <a:t>– Rédaction du manuel qualité-sécurité-environnement.</a:t>
            </a:r>
          </a:p>
          <a:p>
            <a:r>
              <a:rPr lang="fr-FR" sz="1400" b="1" dirty="0">
                <a:latin typeface="Times New Roman" panose="02020603050405020304" pitchFamily="18" charset="0"/>
                <a:cs typeface="Times New Roman" panose="02020603050405020304" pitchFamily="18" charset="0"/>
              </a:rPr>
              <a:t>– Identification et formalisation des processus métier.</a:t>
            </a:r>
          </a:p>
          <a:p>
            <a:r>
              <a:rPr lang="fr-FR" sz="1400" b="1" dirty="0">
                <a:latin typeface="Times New Roman" panose="02020603050405020304" pitchFamily="18" charset="0"/>
                <a:cs typeface="Times New Roman" panose="02020603050405020304" pitchFamily="18" charset="0"/>
              </a:rPr>
              <a:t>– Identification et formalisation des processus liés à la qualité.</a:t>
            </a:r>
          </a:p>
          <a:p>
            <a:r>
              <a:rPr lang="fr-FR" sz="1400" b="1" dirty="0">
                <a:latin typeface="Times New Roman" panose="02020603050405020304" pitchFamily="18" charset="0"/>
                <a:cs typeface="Times New Roman" panose="02020603050405020304" pitchFamily="18" charset="0"/>
              </a:rPr>
              <a:t>– Identification et formalisation des processus liés à l’environnement.</a:t>
            </a:r>
          </a:p>
          <a:p>
            <a:r>
              <a:rPr lang="fr-FR" sz="1400" b="1" dirty="0">
                <a:latin typeface="Times New Roman" panose="02020603050405020304" pitchFamily="18" charset="0"/>
                <a:cs typeface="Times New Roman" panose="02020603050405020304" pitchFamily="18" charset="0"/>
              </a:rPr>
              <a:t>– Identification et formalisation des processus liés à la santé et sécurité au travail.</a:t>
            </a:r>
          </a:p>
          <a:p>
            <a:r>
              <a:rPr lang="fr-FR" sz="1400" b="1" dirty="0">
                <a:latin typeface="Times New Roman" panose="02020603050405020304" pitchFamily="18" charset="0"/>
                <a:cs typeface="Times New Roman" panose="02020603050405020304" pitchFamily="18" charset="0"/>
              </a:rPr>
              <a:t>– Rédaction des procédures et modes opératoires.</a:t>
            </a:r>
          </a:p>
          <a:p>
            <a:r>
              <a:rPr lang="fr-FR" sz="1400" b="1" dirty="0">
                <a:latin typeface="Times New Roman" panose="02020603050405020304" pitchFamily="18" charset="0"/>
                <a:cs typeface="Times New Roman" panose="02020603050405020304" pitchFamily="18" charset="0"/>
              </a:rPr>
              <a:t>– Structuration et règles relatives à la documentation.</a:t>
            </a:r>
          </a:p>
          <a:p>
            <a:r>
              <a:rPr lang="fr-FR" sz="1400" b="1" dirty="0">
                <a:latin typeface="Times New Roman" panose="02020603050405020304" pitchFamily="18" charset="0"/>
                <a:cs typeface="Times New Roman" panose="02020603050405020304" pitchFamily="18" charset="0"/>
              </a:rPr>
              <a:t>– Structuration et règles relatives aux enregistrements qualité, sécurité et </a:t>
            </a:r>
            <a:r>
              <a:rPr lang="fr-FR" sz="1400" b="1" dirty="0" smtClean="0">
                <a:latin typeface="Times New Roman" panose="02020603050405020304" pitchFamily="18" charset="0"/>
                <a:cs typeface="Times New Roman" panose="02020603050405020304" pitchFamily="18" charset="0"/>
              </a:rPr>
              <a:t>environnement.</a:t>
            </a:r>
          </a:p>
          <a:p>
            <a:r>
              <a:rPr lang="fr-FR" sz="1400" b="1" u="sng" dirty="0">
                <a:latin typeface="Times New Roman" panose="02020603050405020304" pitchFamily="18" charset="0"/>
                <a:cs typeface="Times New Roman" panose="02020603050405020304" pitchFamily="18" charset="0"/>
              </a:rPr>
              <a:t>Livrable(s)</a:t>
            </a:r>
          </a:p>
          <a:p>
            <a:r>
              <a:rPr lang="fr-FR" sz="1400" b="1" dirty="0">
                <a:latin typeface="Times New Roman" panose="02020603050405020304" pitchFamily="18" charset="0"/>
                <a:cs typeface="Times New Roman" panose="02020603050405020304" pitchFamily="18" charset="0"/>
              </a:rPr>
              <a:t>– Manuel QSE.</a:t>
            </a:r>
          </a:p>
          <a:p>
            <a:r>
              <a:rPr lang="fr-FR" sz="1400" b="1" dirty="0">
                <a:latin typeface="Times New Roman" panose="02020603050405020304" pitchFamily="18" charset="0"/>
                <a:cs typeface="Times New Roman" panose="02020603050405020304" pitchFamily="18" charset="0"/>
              </a:rPr>
              <a:t>– Cartographie des processus.</a:t>
            </a:r>
          </a:p>
          <a:p>
            <a:r>
              <a:rPr lang="fr-FR" sz="1400" b="1" dirty="0">
                <a:latin typeface="Times New Roman" panose="02020603050405020304" pitchFamily="18" charset="0"/>
                <a:cs typeface="Times New Roman" panose="02020603050405020304" pitchFamily="18" charset="0"/>
              </a:rPr>
              <a:t>– Description détaillée des processus.</a:t>
            </a:r>
          </a:p>
          <a:p>
            <a:r>
              <a:rPr lang="fr-FR" sz="1400" b="1" dirty="0">
                <a:latin typeface="Times New Roman" panose="02020603050405020304" pitchFamily="18" charset="0"/>
                <a:cs typeface="Times New Roman" panose="02020603050405020304" pitchFamily="18" charset="0"/>
              </a:rPr>
              <a:t>– Procédures.</a:t>
            </a:r>
          </a:p>
          <a:p>
            <a:r>
              <a:rPr lang="fr-FR" sz="1400" b="1" dirty="0">
                <a:latin typeface="Times New Roman" panose="02020603050405020304" pitchFamily="18" charset="0"/>
                <a:cs typeface="Times New Roman" panose="02020603050405020304" pitchFamily="18" charset="0"/>
              </a:rPr>
              <a:t>– Modes opératoires.</a:t>
            </a:r>
          </a:p>
          <a:p>
            <a:r>
              <a:rPr lang="fr-FR" sz="1400" b="1" dirty="0">
                <a:latin typeface="Times New Roman" panose="02020603050405020304" pitchFamily="18" charset="0"/>
                <a:cs typeface="Times New Roman" panose="02020603050405020304" pitchFamily="18" charset="0"/>
              </a:rPr>
              <a:t>– Plan type des documents du SMQSE et trame des fiches et formulaires.</a:t>
            </a:r>
          </a:p>
          <a:p>
            <a:r>
              <a:rPr lang="fr-FR" sz="1400" b="1" u="sng" dirty="0">
                <a:latin typeface="Times New Roman" panose="02020603050405020304" pitchFamily="18" charset="0"/>
                <a:cs typeface="Times New Roman" panose="02020603050405020304" pitchFamily="18" charset="0"/>
              </a:rPr>
              <a:t>Indicateur(s</a:t>
            </a:r>
            <a:r>
              <a:rPr lang="fr-FR" sz="1400" b="1" dirty="0">
                <a:latin typeface="Times New Roman" panose="02020603050405020304" pitchFamily="18" charset="0"/>
                <a:cs typeface="Times New Roman" panose="02020603050405020304" pitchFamily="18" charset="0"/>
              </a:rPr>
              <a:t>)</a:t>
            </a:r>
          </a:p>
          <a:p>
            <a:r>
              <a:rPr lang="fr-FR" sz="1400" b="1" dirty="0">
                <a:latin typeface="Times New Roman" panose="02020603050405020304" pitchFamily="18" charset="0"/>
                <a:cs typeface="Times New Roman" panose="02020603050405020304" pitchFamily="18" charset="0"/>
              </a:rPr>
              <a:t>– Respect des exigences.</a:t>
            </a:r>
          </a:p>
          <a:p>
            <a:r>
              <a:rPr lang="fr-FR" sz="1400" b="1" dirty="0">
                <a:latin typeface="Times New Roman" panose="02020603050405020304" pitchFamily="18" charset="0"/>
                <a:cs typeface="Times New Roman" panose="02020603050405020304" pitchFamily="18" charset="0"/>
              </a:rPr>
              <a:t>– Respect des échéances.</a:t>
            </a:r>
          </a:p>
          <a:p>
            <a:r>
              <a:rPr lang="fr-FR" sz="1400" b="1" dirty="0">
                <a:latin typeface="Times New Roman" panose="02020603050405020304" pitchFamily="18" charset="0"/>
                <a:cs typeface="Times New Roman" panose="02020603050405020304" pitchFamily="18" charset="0"/>
              </a:rPr>
              <a:t>Logigramme du processus</a:t>
            </a:r>
          </a:p>
          <a:p>
            <a:endParaRPr lang="fr-FR"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829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107505" y="620688"/>
            <a:ext cx="3528392" cy="3956377"/>
            <a:chOff x="5792109" y="872350"/>
            <a:chExt cx="3368833" cy="3956377"/>
          </a:xfrm>
        </p:grpSpPr>
        <p:sp>
          <p:nvSpPr>
            <p:cNvPr id="14" name="Hexagone 13"/>
            <p:cNvSpPr/>
            <p:nvPr/>
          </p:nvSpPr>
          <p:spPr>
            <a:xfrm>
              <a:off x="5792109" y="4472750"/>
              <a:ext cx="3368833" cy="35597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b="1" smtClean="0">
                <a:solidFill>
                  <a:schemeClr val="tx1"/>
                </a:solidFill>
              </a:endParaRPr>
            </a:p>
            <a:p>
              <a:r>
                <a:rPr lang="fr-FR" b="1" smtClean="0">
                  <a:solidFill>
                    <a:schemeClr val="tx1"/>
                  </a:solidFill>
                </a:rPr>
                <a:t>Structurer </a:t>
              </a:r>
              <a:r>
                <a:rPr lang="fr-FR" b="1">
                  <a:solidFill>
                    <a:schemeClr val="tx1"/>
                  </a:solidFill>
                </a:rPr>
                <a:t>la documentation</a:t>
              </a:r>
              <a:endParaRPr lang="en-US" b="1">
                <a:solidFill>
                  <a:schemeClr val="tx1"/>
                </a:solidFill>
              </a:endParaRPr>
            </a:p>
            <a:p>
              <a:r>
                <a:rPr lang="fr-FR" b="1" smtClean="0"/>
                <a:t> </a:t>
              </a:r>
              <a:endParaRPr lang="en-US" b="1"/>
            </a:p>
          </p:txBody>
        </p:sp>
        <p:sp>
          <p:nvSpPr>
            <p:cNvPr id="15" name="Rectangle 14"/>
            <p:cNvSpPr/>
            <p:nvPr/>
          </p:nvSpPr>
          <p:spPr>
            <a:xfrm>
              <a:off x="6491946" y="1578513"/>
              <a:ext cx="1843975" cy="347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Rédiger le manuel</a:t>
              </a:r>
              <a:endParaRPr lang="en-US" b="1">
                <a:solidFill>
                  <a:schemeClr val="tx1"/>
                </a:solidFill>
              </a:endParaRPr>
            </a:p>
          </p:txBody>
        </p:sp>
        <p:sp>
          <p:nvSpPr>
            <p:cNvPr id="16" name="Hexagone 15"/>
            <p:cNvSpPr/>
            <p:nvPr/>
          </p:nvSpPr>
          <p:spPr>
            <a:xfrm>
              <a:off x="5998364" y="2240502"/>
              <a:ext cx="2944001" cy="355977"/>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smtClean="0">
                  <a:solidFill>
                    <a:schemeClr val="tx1"/>
                  </a:solidFill>
                </a:rPr>
                <a:t>Formaliser les processus</a:t>
              </a:r>
              <a:endParaRPr lang="en-US" b="1"/>
            </a:p>
          </p:txBody>
        </p:sp>
        <p:sp>
          <p:nvSpPr>
            <p:cNvPr id="17" name="Rectangle 16"/>
            <p:cNvSpPr/>
            <p:nvPr/>
          </p:nvSpPr>
          <p:spPr>
            <a:xfrm>
              <a:off x="5976793" y="3752670"/>
              <a:ext cx="2962251"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Rédiger les modes opératoires</a:t>
              </a:r>
              <a:endParaRPr lang="en-US" b="1">
                <a:solidFill>
                  <a:schemeClr val="tx1"/>
                </a:solidFill>
              </a:endParaRPr>
            </a:p>
          </p:txBody>
        </p:sp>
        <p:sp>
          <p:nvSpPr>
            <p:cNvPr id="18" name="Rectangle 17"/>
            <p:cNvSpPr/>
            <p:nvPr/>
          </p:nvSpPr>
          <p:spPr>
            <a:xfrm>
              <a:off x="6273371" y="2960582"/>
              <a:ext cx="2389777"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Rédiger les procédures</a:t>
              </a:r>
              <a:endParaRPr lang="en-US" b="1">
                <a:solidFill>
                  <a:schemeClr val="tx1"/>
                </a:solidFill>
              </a:endParaRPr>
            </a:p>
          </p:txBody>
        </p:sp>
        <p:sp>
          <p:nvSpPr>
            <p:cNvPr id="20" name="Carré corné 19"/>
            <p:cNvSpPr/>
            <p:nvPr/>
          </p:nvSpPr>
          <p:spPr>
            <a:xfrm>
              <a:off x="6410877" y="872350"/>
              <a:ext cx="2062549" cy="36004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tx1"/>
                  </a:solidFill>
                </a:rPr>
                <a:t>Plans approuvés</a:t>
              </a:r>
              <a:endParaRPr lang="en-US" b="1">
                <a:solidFill>
                  <a:schemeClr val="tx1"/>
                </a:solidFill>
              </a:endParaRPr>
            </a:p>
          </p:txBody>
        </p:sp>
        <p:cxnSp>
          <p:nvCxnSpPr>
            <p:cNvPr id="21" name="Connecteur droit avec flèche 20"/>
            <p:cNvCxnSpPr/>
            <p:nvPr/>
          </p:nvCxnSpPr>
          <p:spPr>
            <a:xfrm>
              <a:off x="7452320" y="1264697"/>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Connecteur droit avec flèche 21"/>
            <p:cNvCxnSpPr/>
            <p:nvPr/>
          </p:nvCxnSpPr>
          <p:spPr>
            <a:xfrm>
              <a:off x="7452320" y="1926124"/>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Connecteur droit avec flèche 22"/>
            <p:cNvCxnSpPr/>
            <p:nvPr/>
          </p:nvCxnSpPr>
          <p:spPr>
            <a:xfrm>
              <a:off x="7452320" y="2600542"/>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Connecteur droit avec flèche 23"/>
            <p:cNvCxnSpPr/>
            <p:nvPr/>
          </p:nvCxnSpPr>
          <p:spPr>
            <a:xfrm>
              <a:off x="7452320" y="4184718"/>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cteur droit avec flèche 24"/>
            <p:cNvCxnSpPr/>
            <p:nvPr/>
          </p:nvCxnSpPr>
          <p:spPr>
            <a:xfrm>
              <a:off x="7452320" y="3392630"/>
              <a:ext cx="0" cy="31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891" y="548680"/>
            <a:ext cx="2669309"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780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6401753"/>
          </a:xfrm>
          <a:prstGeom prst="rect">
            <a:avLst/>
          </a:prstGeom>
        </p:spPr>
        <p:txBody>
          <a:bodyPr wrap="square">
            <a:spAutoFit/>
          </a:bodyPr>
          <a:lstStyle/>
          <a:p>
            <a:pPr algn="ctr"/>
            <a:r>
              <a:rPr lang="fr-FR"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Étape 4 : La mise en place du SMQSE</a:t>
            </a:r>
          </a:p>
          <a:p>
            <a:endParaRPr lang="fr-FR" sz="1400" b="1" u="sng" dirty="0" smtClean="0">
              <a:latin typeface="Times New Roman" panose="02020603050405020304" pitchFamily="18" charset="0"/>
              <a:cs typeface="Times New Roman" panose="02020603050405020304" pitchFamily="18" charset="0"/>
            </a:endParaRPr>
          </a:p>
          <a:p>
            <a:r>
              <a:rPr lang="fr-FR" sz="1400" b="1" u="sng" dirty="0" smtClean="0">
                <a:latin typeface="Times New Roman" panose="02020603050405020304" pitchFamily="18" charset="0"/>
                <a:cs typeface="Times New Roman" panose="02020603050405020304" pitchFamily="18" charset="0"/>
              </a:rPr>
              <a:t>Déclencheur</a:t>
            </a:r>
            <a:endParaRPr lang="fr-FR" sz="1400" b="1" u="sng" dirty="0">
              <a:latin typeface="Times New Roman" panose="02020603050405020304" pitchFamily="18" charset="0"/>
              <a:cs typeface="Times New Roman" panose="02020603050405020304" pitchFamily="18" charset="0"/>
            </a:endParaRPr>
          </a:p>
          <a:p>
            <a:r>
              <a:rPr lang="fr-FR" sz="1400" b="1" dirty="0">
                <a:latin typeface="Times New Roman" panose="02020603050405020304" pitchFamily="18" charset="0"/>
                <a:cs typeface="Times New Roman" panose="02020603050405020304" pitchFamily="18" charset="0"/>
              </a:rPr>
              <a:t>Les acteurs ont validé le système de management qualité-sécurité-environnement.</a:t>
            </a:r>
          </a:p>
          <a:p>
            <a:r>
              <a:rPr lang="fr-FR" sz="1400" b="1" dirty="0">
                <a:latin typeface="Times New Roman" panose="02020603050405020304" pitchFamily="18" charset="0"/>
                <a:cs typeface="Times New Roman" panose="02020603050405020304" pitchFamily="18" charset="0"/>
              </a:rPr>
              <a:t>Le comité de direction a approuvé le système de management QSE.</a:t>
            </a:r>
          </a:p>
          <a:p>
            <a:r>
              <a:rPr lang="fr-FR" sz="1400" b="1" u="sng" dirty="0">
                <a:latin typeface="Times New Roman" panose="02020603050405020304" pitchFamily="18" charset="0"/>
                <a:cs typeface="Times New Roman" panose="02020603050405020304" pitchFamily="18" charset="0"/>
              </a:rPr>
              <a:t>Finalité du processus</a:t>
            </a:r>
          </a:p>
          <a:p>
            <a:r>
              <a:rPr lang="fr-FR" sz="1400" b="1" dirty="0">
                <a:latin typeface="Times New Roman" panose="02020603050405020304" pitchFamily="18" charset="0"/>
                <a:cs typeface="Times New Roman" panose="02020603050405020304" pitchFamily="18" charset="0"/>
              </a:rPr>
              <a:t>Le système de management QSE doit être mis en place et opérationnel. Son</a:t>
            </a:r>
          </a:p>
          <a:p>
            <a:r>
              <a:rPr lang="fr-FR" sz="1400" b="1" dirty="0">
                <a:latin typeface="Times New Roman" panose="02020603050405020304" pitchFamily="18" charset="0"/>
                <a:cs typeface="Times New Roman" panose="02020603050405020304" pitchFamily="18" charset="0"/>
              </a:rPr>
              <a:t>déploiement va se dérouler progressivement. Des mesures et des contrôles permettront</a:t>
            </a:r>
          </a:p>
          <a:p>
            <a:r>
              <a:rPr lang="fr-FR" sz="1400" b="1" dirty="0">
                <a:latin typeface="Times New Roman" panose="02020603050405020304" pitchFamily="18" charset="0"/>
                <a:cs typeface="Times New Roman" panose="02020603050405020304" pitchFamily="18" charset="0"/>
              </a:rPr>
              <a:t>de s’assurer de son efficacité.</a:t>
            </a:r>
          </a:p>
          <a:p>
            <a:r>
              <a:rPr lang="fr-FR" sz="1400" b="1" u="sng" dirty="0">
                <a:latin typeface="Times New Roman" panose="02020603050405020304" pitchFamily="18" charset="0"/>
                <a:cs typeface="Times New Roman" panose="02020603050405020304" pitchFamily="18" charset="0"/>
              </a:rPr>
              <a:t>Pilote du processus</a:t>
            </a:r>
          </a:p>
          <a:p>
            <a:r>
              <a:rPr lang="fr-FR" sz="1400" b="1" dirty="0">
                <a:latin typeface="Times New Roman" panose="02020603050405020304" pitchFamily="18" charset="0"/>
                <a:cs typeface="Times New Roman" panose="02020603050405020304" pitchFamily="18" charset="0"/>
              </a:rPr>
              <a:t>Le chef du projet certification.</a:t>
            </a:r>
          </a:p>
          <a:p>
            <a:r>
              <a:rPr lang="fr-FR" sz="1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Liste des principales tâches</a:t>
            </a:r>
          </a:p>
          <a:p>
            <a:r>
              <a:rPr lang="fr-FR" sz="1400" b="1" dirty="0">
                <a:latin typeface="Times New Roman" panose="02020603050405020304" pitchFamily="18" charset="0"/>
                <a:cs typeface="Times New Roman" panose="02020603050405020304" pitchFamily="18" charset="0"/>
              </a:rPr>
              <a:t>Former le </a:t>
            </a:r>
            <a:r>
              <a:rPr lang="fr-FR" sz="1400" b="1" dirty="0" smtClean="0">
                <a:latin typeface="Times New Roman" panose="02020603050405020304" pitchFamily="18" charset="0"/>
                <a:cs typeface="Times New Roman" panose="02020603050405020304" pitchFamily="18" charset="0"/>
              </a:rPr>
              <a:t>personnel.</a:t>
            </a:r>
            <a:endParaRPr lang="fr-FR" sz="1400" b="1" dirty="0">
              <a:latin typeface="Times New Roman" panose="02020603050405020304" pitchFamily="18" charset="0"/>
              <a:cs typeface="Times New Roman" panose="02020603050405020304" pitchFamily="18" charset="0"/>
            </a:endParaRPr>
          </a:p>
          <a:p>
            <a:r>
              <a:rPr lang="fr-FR" sz="1400" b="1" dirty="0">
                <a:latin typeface="Times New Roman" panose="02020603050405020304" pitchFamily="18" charset="0"/>
                <a:cs typeface="Times New Roman" panose="02020603050405020304" pitchFamily="18" charset="0"/>
              </a:rPr>
              <a:t>Mettre en </a:t>
            </a:r>
            <a:r>
              <a:rPr lang="fr-FR" sz="1400" b="1" dirty="0" smtClean="0">
                <a:latin typeface="Times New Roman" panose="02020603050405020304" pitchFamily="18" charset="0"/>
                <a:cs typeface="Times New Roman" panose="02020603050405020304" pitchFamily="18" charset="0"/>
              </a:rPr>
              <a:t>œuvre les </a:t>
            </a:r>
            <a:r>
              <a:rPr lang="fr-FR" sz="1400" b="1" dirty="0">
                <a:latin typeface="Times New Roman" panose="02020603050405020304" pitchFamily="18" charset="0"/>
                <a:cs typeface="Times New Roman" panose="02020603050405020304" pitchFamily="18" charset="0"/>
              </a:rPr>
              <a:t>nouvelles procédures.</a:t>
            </a:r>
          </a:p>
          <a:p>
            <a:r>
              <a:rPr lang="fr-FR" sz="1400" b="1" dirty="0">
                <a:latin typeface="Times New Roman" panose="02020603050405020304" pitchFamily="18" charset="0"/>
                <a:cs typeface="Times New Roman" panose="02020603050405020304" pitchFamily="18" charset="0"/>
              </a:rPr>
              <a:t>Mettre en </a:t>
            </a:r>
            <a:r>
              <a:rPr lang="fr-FR" sz="1400" b="1" dirty="0" smtClean="0">
                <a:latin typeface="Times New Roman" panose="02020603050405020304" pitchFamily="18" charset="0"/>
                <a:cs typeface="Times New Roman" panose="02020603050405020304" pitchFamily="18" charset="0"/>
              </a:rPr>
              <a:t>œuvre </a:t>
            </a:r>
            <a:r>
              <a:rPr lang="fr-FR" sz="1400" b="1" dirty="0">
                <a:latin typeface="Times New Roman" panose="02020603050405020304" pitchFamily="18" charset="0"/>
                <a:cs typeface="Times New Roman" panose="02020603050405020304" pitchFamily="18" charset="0"/>
              </a:rPr>
              <a:t>les nouveaux documents.</a:t>
            </a:r>
          </a:p>
          <a:p>
            <a:r>
              <a:rPr lang="fr-FR" sz="1400" b="1" dirty="0" smtClean="0">
                <a:latin typeface="Times New Roman" panose="02020603050405020304" pitchFamily="18" charset="0"/>
                <a:cs typeface="Times New Roman" panose="02020603050405020304" pitchFamily="18" charset="0"/>
              </a:rPr>
              <a:t>Réaliser </a:t>
            </a:r>
            <a:r>
              <a:rPr lang="fr-FR" sz="1400" b="1" dirty="0">
                <a:latin typeface="Times New Roman" panose="02020603050405020304" pitchFamily="18" charset="0"/>
                <a:cs typeface="Times New Roman" panose="02020603050405020304" pitchFamily="18" charset="0"/>
              </a:rPr>
              <a:t>et conserver les enregistrements qualité-sécurité-environnement.</a:t>
            </a:r>
          </a:p>
          <a:p>
            <a:r>
              <a:rPr lang="fr-FR" sz="1400" b="1" dirty="0">
                <a:latin typeface="Times New Roman" panose="02020603050405020304" pitchFamily="18" charset="0"/>
                <a:cs typeface="Times New Roman" panose="02020603050405020304" pitchFamily="18" charset="0"/>
              </a:rPr>
              <a:t>Faire des revues de </a:t>
            </a:r>
            <a:r>
              <a:rPr lang="fr-FR" sz="1400" b="1" dirty="0" smtClean="0">
                <a:latin typeface="Times New Roman" panose="02020603050405020304" pitchFamily="18" charset="0"/>
                <a:cs typeface="Times New Roman" panose="02020603050405020304" pitchFamily="18" charset="0"/>
              </a:rPr>
              <a:t>direction.</a:t>
            </a:r>
            <a:endParaRPr lang="fr-FR" sz="1400" b="1" dirty="0">
              <a:latin typeface="Times New Roman" panose="02020603050405020304" pitchFamily="18" charset="0"/>
              <a:cs typeface="Times New Roman" panose="02020603050405020304" pitchFamily="18" charset="0"/>
            </a:endParaRPr>
          </a:p>
          <a:p>
            <a:r>
              <a:rPr lang="fr-FR" sz="1400" b="1" dirty="0">
                <a:latin typeface="Times New Roman" panose="02020603050405020304" pitchFamily="18" charset="0"/>
                <a:cs typeface="Times New Roman" panose="02020603050405020304" pitchFamily="18" charset="0"/>
              </a:rPr>
              <a:t>Faire des audits </a:t>
            </a:r>
            <a:r>
              <a:rPr lang="fr-FR" sz="1400" b="1" dirty="0" smtClean="0">
                <a:latin typeface="Times New Roman" panose="02020603050405020304" pitchFamily="18" charset="0"/>
                <a:cs typeface="Times New Roman" panose="02020603050405020304" pitchFamily="18" charset="0"/>
              </a:rPr>
              <a:t>internes.</a:t>
            </a:r>
            <a:endParaRPr lang="fr-FR" sz="1400" b="1" dirty="0">
              <a:latin typeface="Times New Roman" panose="02020603050405020304" pitchFamily="18" charset="0"/>
              <a:cs typeface="Times New Roman" panose="02020603050405020304" pitchFamily="18" charset="0"/>
            </a:endParaRPr>
          </a:p>
          <a:p>
            <a:r>
              <a:rPr lang="fr-FR" sz="1400" b="1" dirty="0">
                <a:latin typeface="Times New Roman" panose="02020603050405020304" pitchFamily="18" charset="0"/>
                <a:cs typeface="Times New Roman" panose="02020603050405020304" pitchFamily="18" charset="0"/>
              </a:rPr>
              <a:t>Faire des mesures sur les </a:t>
            </a:r>
            <a:r>
              <a:rPr lang="fr-FR" sz="1400" b="1" dirty="0" smtClean="0">
                <a:latin typeface="Times New Roman" panose="02020603050405020304" pitchFamily="18" charset="0"/>
                <a:cs typeface="Times New Roman" panose="02020603050405020304" pitchFamily="18" charset="0"/>
              </a:rPr>
              <a:t>indicateurs.</a:t>
            </a:r>
            <a:endParaRPr lang="fr-FR" sz="1400" b="1" dirty="0">
              <a:latin typeface="Times New Roman" panose="02020603050405020304" pitchFamily="18" charset="0"/>
              <a:cs typeface="Times New Roman" panose="02020603050405020304" pitchFamily="18" charset="0"/>
            </a:endParaRPr>
          </a:p>
          <a:p>
            <a:r>
              <a:rPr lang="fr-FR" sz="1400" b="1" dirty="0">
                <a:latin typeface="Times New Roman" panose="02020603050405020304" pitchFamily="18" charset="0"/>
                <a:cs typeface="Times New Roman" panose="02020603050405020304" pitchFamily="18" charset="0"/>
              </a:rPr>
              <a:t>S’appuyer sur des sessions de formations adéquates.</a:t>
            </a:r>
          </a:p>
          <a:p>
            <a:r>
              <a:rPr lang="fr-FR" sz="1400" b="1" u="sng" dirty="0">
                <a:latin typeface="Times New Roman" panose="02020603050405020304" pitchFamily="18" charset="0"/>
                <a:cs typeface="Times New Roman" panose="02020603050405020304" pitchFamily="18" charset="0"/>
              </a:rPr>
              <a:t>Livrable(s)</a:t>
            </a:r>
          </a:p>
          <a:p>
            <a:r>
              <a:rPr lang="fr-FR" sz="1400" b="1" dirty="0">
                <a:latin typeface="Times New Roman" panose="02020603050405020304" pitchFamily="18" charset="0"/>
                <a:cs typeface="Times New Roman" panose="02020603050405020304" pitchFamily="18" charset="0"/>
              </a:rPr>
              <a:t>Preuves du fonctionnement du SMQSE.</a:t>
            </a:r>
          </a:p>
          <a:p>
            <a:r>
              <a:rPr lang="fr-FR" sz="1400" b="1" dirty="0">
                <a:latin typeface="Times New Roman" panose="02020603050405020304" pitchFamily="18" charset="0"/>
                <a:cs typeface="Times New Roman" panose="02020603050405020304" pitchFamily="18" charset="0"/>
              </a:rPr>
              <a:t>Enregistrements preuves qualité.</a:t>
            </a:r>
          </a:p>
          <a:p>
            <a:r>
              <a:rPr lang="fr-FR" sz="1400" b="1" dirty="0">
                <a:latin typeface="Times New Roman" panose="02020603050405020304" pitchFamily="18" charset="0"/>
                <a:cs typeface="Times New Roman" panose="02020603050405020304" pitchFamily="18" charset="0"/>
              </a:rPr>
              <a:t>Enregistrements preuves environnement.</a:t>
            </a:r>
          </a:p>
          <a:p>
            <a:r>
              <a:rPr lang="fr-FR" sz="1400" b="1" dirty="0">
                <a:latin typeface="Times New Roman" panose="02020603050405020304" pitchFamily="18" charset="0"/>
                <a:cs typeface="Times New Roman" panose="02020603050405020304" pitchFamily="18" charset="0"/>
              </a:rPr>
              <a:t>Enregistrements preuves santé et sécurité au travail.</a:t>
            </a:r>
          </a:p>
          <a:p>
            <a:r>
              <a:rPr lang="fr-FR" sz="1400" b="1" u="sng" dirty="0">
                <a:latin typeface="Times New Roman" panose="02020603050405020304" pitchFamily="18" charset="0"/>
                <a:cs typeface="Times New Roman" panose="02020603050405020304" pitchFamily="18" charset="0"/>
              </a:rPr>
              <a:t>Indicateurs</a:t>
            </a:r>
          </a:p>
          <a:p>
            <a:r>
              <a:rPr lang="fr-FR" sz="1400" b="1" dirty="0">
                <a:latin typeface="Times New Roman" panose="02020603050405020304" pitchFamily="18" charset="0"/>
                <a:cs typeface="Times New Roman" panose="02020603050405020304" pitchFamily="18" charset="0"/>
              </a:rPr>
              <a:t>Indicateur(s)</a:t>
            </a:r>
          </a:p>
          <a:p>
            <a:r>
              <a:rPr lang="fr-FR" sz="1400" b="1" dirty="0">
                <a:latin typeface="Times New Roman" panose="02020603050405020304" pitchFamily="18" charset="0"/>
                <a:cs typeface="Times New Roman" panose="02020603050405020304" pitchFamily="18" charset="0"/>
              </a:rPr>
              <a:t>Tableau de bord.</a:t>
            </a:r>
          </a:p>
          <a:p>
            <a:r>
              <a:rPr lang="fr-FR" sz="1400" b="1" u="sng" dirty="0">
                <a:latin typeface="Times New Roman" panose="02020603050405020304" pitchFamily="18" charset="0"/>
                <a:cs typeface="Times New Roman" panose="02020603050405020304" pitchFamily="18" charset="0"/>
              </a:rPr>
              <a:t>Logigramme du processus</a:t>
            </a:r>
          </a:p>
        </p:txBody>
      </p:sp>
    </p:spTree>
    <p:extLst>
      <p:ext uri="{BB962C8B-B14F-4D97-AF65-F5344CB8AC3E}">
        <p14:creationId xmlns:p14="http://schemas.microsoft.com/office/powerpoint/2010/main" val="3948439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0" y="32146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fr-FR" altLang="fr-FR" b="1" dirty="0">
                <a:latin typeface="Times New Roman" pitchFamily="18" charset="0"/>
                <a:cs typeface="Times New Roman" pitchFamily="18" charset="0"/>
              </a:rPr>
              <a:t>	</a:t>
            </a:r>
            <a:r>
              <a:rPr lang="fr-FR" altLang="fr-FR" b="1" u="sng" dirty="0">
                <a:latin typeface="Times New Roman" pitchFamily="18" charset="0"/>
                <a:cs typeface="Times New Roman" pitchFamily="18" charset="0"/>
              </a:rPr>
              <a:t>ORGANISME</a:t>
            </a:r>
            <a:r>
              <a:rPr lang="fr-FR" altLang="fr-FR" b="1" dirty="0">
                <a:latin typeface="Times New Roman" pitchFamily="18" charset="0"/>
                <a:cs typeface="Times New Roman" pitchFamily="18" charset="0"/>
              </a:rPr>
              <a:t> : Ensemble d'installations et de personnes avec des responsabilités, pouvoirs et relations.</a:t>
            </a:r>
          </a:p>
        </p:txBody>
      </p:sp>
      <p:sp>
        <p:nvSpPr>
          <p:cNvPr id="3" name="Text Box 22"/>
          <p:cNvSpPr txBox="1">
            <a:spLocks noChangeArrowheads="1"/>
          </p:cNvSpPr>
          <p:nvPr/>
        </p:nvSpPr>
        <p:spPr bwMode="auto">
          <a:xfrm>
            <a:off x="0" y="38576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b="1">
                <a:latin typeface="Times New Roman" pitchFamily="18" charset="0"/>
                <a:cs typeface="Times New Roman" pitchFamily="18" charset="0"/>
              </a:rPr>
              <a:t>	Un organisme est définie par ses objectifs, c'est une </a:t>
            </a:r>
            <a:r>
              <a:rPr lang="fr-FR" altLang="fr-FR" b="1" i="1">
                <a:latin typeface="Times New Roman" pitchFamily="18" charset="0"/>
                <a:cs typeface="Times New Roman" pitchFamily="18" charset="0"/>
              </a:rPr>
              <a:t>entité </a:t>
            </a:r>
            <a:r>
              <a:rPr lang="fr-FR" altLang="fr-FR" b="1">
                <a:latin typeface="Times New Roman" pitchFamily="18" charset="0"/>
                <a:cs typeface="Times New Roman" pitchFamily="18" charset="0"/>
              </a:rPr>
              <a:t>destinée à remplir "</a:t>
            </a:r>
            <a:r>
              <a:rPr lang="fr-FR" altLang="fr-FR" b="1" i="1">
                <a:solidFill>
                  <a:srgbClr val="FF0000"/>
                </a:solidFill>
                <a:latin typeface="Times New Roman" pitchFamily="18" charset="0"/>
                <a:cs typeface="Times New Roman" pitchFamily="18" charset="0"/>
              </a:rPr>
              <a:t>des fonctions</a:t>
            </a:r>
            <a:r>
              <a:rPr lang="fr-FR" altLang="fr-FR" b="1">
                <a:latin typeface="Times New Roman" pitchFamily="18" charset="0"/>
                <a:cs typeface="Times New Roman" pitchFamily="18" charset="0"/>
              </a:rPr>
              <a:t>" qui constituent sa raison d'être.</a:t>
            </a:r>
          </a:p>
        </p:txBody>
      </p:sp>
      <p:sp>
        <p:nvSpPr>
          <p:cNvPr id="4" name="Rectangle 3"/>
          <p:cNvSpPr>
            <a:spLocks noChangeArrowheads="1"/>
          </p:cNvSpPr>
          <p:nvPr/>
        </p:nvSpPr>
        <p:spPr bwMode="auto">
          <a:xfrm>
            <a:off x="0" y="46434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b="1">
                <a:latin typeface="Times New Roman" pitchFamily="18" charset="0"/>
                <a:cs typeface="Times New Roman" pitchFamily="18" charset="0"/>
              </a:rPr>
              <a:t>	Management de la qualité: activités coordonnées permettant d’orienter et de contrôler un organisme en matière de qualité, ce qui inclut généralement:</a:t>
            </a:r>
          </a:p>
        </p:txBody>
      </p:sp>
      <p:sp>
        <p:nvSpPr>
          <p:cNvPr id="5" name="Text Box 17"/>
          <p:cNvSpPr txBox="1">
            <a:spLocks noChangeArrowheads="1"/>
          </p:cNvSpPr>
          <p:nvPr/>
        </p:nvSpPr>
        <p:spPr bwMode="auto">
          <a:xfrm>
            <a:off x="0" y="5300663"/>
            <a:ext cx="8572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b="1">
                <a:latin typeface="Times New Roman" pitchFamily="18" charset="0"/>
                <a:cs typeface="Times New Roman" pitchFamily="18" charset="0"/>
              </a:rPr>
              <a:t>  - La détermination des </a:t>
            </a:r>
            <a:r>
              <a:rPr lang="fr-FR" altLang="fr-FR" b="1">
                <a:solidFill>
                  <a:srgbClr val="FF0000"/>
                </a:solidFill>
                <a:latin typeface="Times New Roman" pitchFamily="18" charset="0"/>
                <a:cs typeface="Times New Roman" pitchFamily="18" charset="0"/>
              </a:rPr>
              <a:t>besoins et attentes</a:t>
            </a:r>
            <a:r>
              <a:rPr lang="fr-FR" altLang="fr-FR" b="1">
                <a:latin typeface="Times New Roman" pitchFamily="18" charset="0"/>
                <a:cs typeface="Times New Roman" pitchFamily="18" charset="0"/>
              </a:rPr>
              <a:t> des clients et des </a:t>
            </a:r>
            <a:r>
              <a:rPr lang="fr-FR" altLang="fr-FR" b="1">
                <a:solidFill>
                  <a:srgbClr val="FF0000"/>
                </a:solidFill>
                <a:latin typeface="Times New Roman" pitchFamily="18" charset="0"/>
                <a:cs typeface="Times New Roman" pitchFamily="18" charset="0"/>
              </a:rPr>
              <a:t>autres parties intéressées,</a:t>
            </a:r>
          </a:p>
          <a:p>
            <a:pPr algn="just" eaLnBrk="1" hangingPunct="1"/>
            <a:r>
              <a:rPr lang="fr-FR" altLang="fr-FR" b="1">
                <a:latin typeface="Times New Roman" pitchFamily="18" charset="0"/>
                <a:cs typeface="Times New Roman" pitchFamily="18" charset="0"/>
              </a:rPr>
              <a:t> -  L’établissement d’une </a:t>
            </a:r>
            <a:r>
              <a:rPr lang="fr-FR" altLang="fr-FR" b="1">
                <a:solidFill>
                  <a:srgbClr val="FF0000"/>
                </a:solidFill>
                <a:latin typeface="Times New Roman" pitchFamily="18" charset="0"/>
                <a:cs typeface="Times New Roman" pitchFamily="18" charset="0"/>
              </a:rPr>
              <a:t>politique qualité,</a:t>
            </a:r>
          </a:p>
          <a:p>
            <a:pPr algn="just" eaLnBrk="1" hangingPunct="1"/>
            <a:r>
              <a:rPr lang="fr-FR" altLang="fr-FR" b="1">
                <a:solidFill>
                  <a:schemeClr val="tx2"/>
                </a:solidFill>
                <a:latin typeface="Times New Roman" pitchFamily="18" charset="0"/>
                <a:cs typeface="Times New Roman" pitchFamily="18" charset="0"/>
              </a:rPr>
              <a:t> -  Les</a:t>
            </a:r>
            <a:r>
              <a:rPr lang="fr-FR" altLang="fr-FR" b="1">
                <a:solidFill>
                  <a:srgbClr val="FF0000"/>
                </a:solidFill>
                <a:latin typeface="Times New Roman" pitchFamily="18" charset="0"/>
                <a:cs typeface="Times New Roman" pitchFamily="18" charset="0"/>
              </a:rPr>
              <a:t> objectifs,</a:t>
            </a:r>
          </a:p>
          <a:p>
            <a:pPr algn="just" eaLnBrk="1" hangingPunct="1"/>
            <a:r>
              <a:rPr lang="fr-FR" altLang="fr-FR" b="1">
                <a:solidFill>
                  <a:srgbClr val="FF0000"/>
                </a:solidFill>
                <a:latin typeface="Times New Roman" pitchFamily="18" charset="0"/>
                <a:cs typeface="Times New Roman" pitchFamily="18" charset="0"/>
              </a:rPr>
              <a:t>- </a:t>
            </a:r>
            <a:r>
              <a:rPr lang="fr-FR" altLang="fr-FR" b="1">
                <a:solidFill>
                  <a:schemeClr val="tx2"/>
                </a:solidFill>
                <a:latin typeface="Times New Roman" pitchFamily="18" charset="0"/>
                <a:cs typeface="Times New Roman" pitchFamily="18" charset="0"/>
              </a:rPr>
              <a:t> Les</a:t>
            </a:r>
            <a:r>
              <a:rPr lang="fr-FR" altLang="fr-FR" b="1">
                <a:solidFill>
                  <a:srgbClr val="FF0000"/>
                </a:solidFill>
                <a:latin typeface="Times New Roman" pitchFamily="18" charset="0"/>
                <a:cs typeface="Times New Roman" pitchFamily="18" charset="0"/>
              </a:rPr>
              <a:t> responsabilités,</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357188"/>
            <a:ext cx="5214938"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08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76672"/>
            <a:ext cx="3953506" cy="577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664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56" y="123591"/>
            <a:ext cx="9125744" cy="6617196"/>
          </a:xfrm>
          <a:prstGeom prst="rect">
            <a:avLst/>
          </a:prstGeom>
        </p:spPr>
        <p:txBody>
          <a:bodyPr wrap="square">
            <a:spAutoFit/>
          </a:bodyPr>
          <a:lstStyle/>
          <a:p>
            <a:pPr algn="ctr"/>
            <a:r>
              <a:rPr lang="fr-FR"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Étape 5 : L’audit à blanc</a:t>
            </a:r>
          </a:p>
          <a:p>
            <a:pPr algn="just"/>
            <a:endParaRPr lang="fr-FR" sz="1400" b="1" u="sng" dirty="0" smtClean="0">
              <a:latin typeface="Times New Roman" panose="02020603050405020304" pitchFamily="18" charset="0"/>
              <a:cs typeface="Times New Roman" panose="02020603050405020304" pitchFamily="18" charset="0"/>
            </a:endParaRPr>
          </a:p>
          <a:p>
            <a:pPr algn="just"/>
            <a:r>
              <a:rPr lang="fr-FR" sz="1400" b="1" u="sng" dirty="0" smtClean="0">
                <a:latin typeface="Times New Roman" panose="02020603050405020304" pitchFamily="18" charset="0"/>
                <a:cs typeface="Times New Roman" panose="02020603050405020304" pitchFamily="18" charset="0"/>
              </a:rPr>
              <a:t>Déclencheur</a:t>
            </a:r>
            <a:endParaRPr lang="fr-FR" sz="1400" b="1" u="sng" dirty="0">
              <a:latin typeface="Times New Roman" panose="02020603050405020304" pitchFamily="18" charset="0"/>
              <a:cs typeface="Times New Roman" panose="02020603050405020304" pitchFamily="18" charset="0"/>
            </a:endParaRPr>
          </a:p>
          <a:p>
            <a:pPr algn="just"/>
            <a:r>
              <a:rPr lang="fr-FR" sz="1400" b="1" dirty="0">
                <a:latin typeface="Times New Roman" panose="02020603050405020304" pitchFamily="18" charset="0"/>
                <a:cs typeface="Times New Roman" panose="02020603050405020304" pitchFamily="18" charset="0"/>
              </a:rPr>
              <a:t>Lorsque le SMQSE est en place et fonctionne.</a:t>
            </a:r>
          </a:p>
          <a:p>
            <a:pPr algn="just"/>
            <a:r>
              <a:rPr lang="fr-FR" sz="1400" b="1" u="sng" dirty="0">
                <a:latin typeface="Times New Roman" panose="02020603050405020304" pitchFamily="18" charset="0"/>
                <a:cs typeface="Times New Roman" panose="02020603050405020304" pitchFamily="18" charset="0"/>
              </a:rPr>
              <a:t>Finalité du processus</a:t>
            </a:r>
          </a:p>
          <a:p>
            <a:pPr algn="just"/>
            <a:r>
              <a:rPr lang="fr-FR" sz="1400" b="1" dirty="0">
                <a:latin typeface="Times New Roman" panose="02020603050405020304" pitchFamily="18" charset="0"/>
                <a:cs typeface="Times New Roman" panose="02020603050405020304" pitchFamily="18" charset="0"/>
              </a:rPr>
              <a:t>Le système de management qualité, sécurité et environnement est opérationnel.</a:t>
            </a:r>
          </a:p>
          <a:p>
            <a:pPr algn="just"/>
            <a:r>
              <a:rPr lang="fr-FR" sz="1400" b="1" dirty="0">
                <a:latin typeface="Times New Roman" panose="02020603050405020304" pitchFamily="18" charset="0"/>
                <a:cs typeface="Times New Roman" panose="02020603050405020304" pitchFamily="18" charset="0"/>
              </a:rPr>
              <a:t>Avant de demander à l’organisme de </a:t>
            </a:r>
            <a:r>
              <a:rPr lang="fr-FR" sz="1400" b="1" dirty="0" smtClean="0">
                <a:latin typeface="Times New Roman" panose="02020603050405020304" pitchFamily="18" charset="0"/>
                <a:cs typeface="Times New Roman" panose="02020603050405020304" pitchFamily="18" charset="0"/>
              </a:rPr>
              <a:t>certification d’effectuer </a:t>
            </a:r>
            <a:r>
              <a:rPr lang="fr-FR" sz="1400" b="1" dirty="0">
                <a:latin typeface="Times New Roman" panose="02020603050405020304" pitchFamily="18" charset="0"/>
                <a:cs typeface="Times New Roman" panose="02020603050405020304" pitchFamily="18" charset="0"/>
              </a:rPr>
              <a:t>l’audit de certification, l’audit à blanc constitue une répétition </a:t>
            </a:r>
            <a:r>
              <a:rPr lang="fr-FR" sz="1400" b="1" dirty="0" smtClean="0">
                <a:latin typeface="Times New Roman" panose="02020603050405020304" pitchFamily="18" charset="0"/>
                <a:cs typeface="Times New Roman" panose="02020603050405020304" pitchFamily="18" charset="0"/>
              </a:rPr>
              <a:t>générale avant </a:t>
            </a:r>
            <a:r>
              <a:rPr lang="fr-FR" sz="1400" b="1" dirty="0">
                <a:latin typeface="Times New Roman" panose="02020603050405020304" pitchFamily="18" charset="0"/>
                <a:cs typeface="Times New Roman" panose="02020603050405020304" pitchFamily="18" charset="0"/>
              </a:rPr>
              <a:t>l’examen final.</a:t>
            </a:r>
          </a:p>
          <a:p>
            <a:pPr algn="just"/>
            <a:r>
              <a:rPr lang="fr-FR" sz="1400" b="1" dirty="0">
                <a:latin typeface="Times New Roman" panose="02020603050405020304" pitchFamily="18" charset="0"/>
                <a:cs typeface="Times New Roman" panose="02020603050405020304" pitchFamily="18" charset="0"/>
              </a:rPr>
              <a:t>L’entreprise, son système de management qualité, sécurité et environnement et </a:t>
            </a:r>
            <a:r>
              <a:rPr lang="fr-FR" sz="1400" b="1" dirty="0" smtClean="0">
                <a:latin typeface="Times New Roman" panose="02020603050405020304" pitchFamily="18" charset="0"/>
                <a:cs typeface="Times New Roman" panose="02020603050405020304" pitchFamily="18" charset="0"/>
              </a:rPr>
              <a:t>son personnel </a:t>
            </a:r>
            <a:r>
              <a:rPr lang="fr-FR" sz="1400" b="1" dirty="0">
                <a:latin typeface="Times New Roman" panose="02020603050405020304" pitchFamily="18" charset="0"/>
                <a:cs typeface="Times New Roman" panose="02020603050405020304" pitchFamily="18" charset="0"/>
              </a:rPr>
              <a:t>sont mis en situation et soumis aux mêmes conditions que lors de </a:t>
            </a:r>
            <a:r>
              <a:rPr lang="fr-FR" sz="1400" b="1" dirty="0" smtClean="0">
                <a:latin typeface="Times New Roman" panose="02020603050405020304" pitchFamily="18" charset="0"/>
                <a:cs typeface="Times New Roman" panose="02020603050405020304" pitchFamily="18" charset="0"/>
              </a:rPr>
              <a:t>l’audit de </a:t>
            </a:r>
            <a:r>
              <a:rPr lang="fr-FR" sz="1400" b="1" dirty="0">
                <a:latin typeface="Times New Roman" panose="02020603050405020304" pitchFamily="18" charset="0"/>
                <a:cs typeface="Times New Roman" panose="02020603050405020304" pitchFamily="18" charset="0"/>
              </a:rPr>
              <a:t>certification afin de détecter les faiblesses qui pourraient perdurer.</a:t>
            </a:r>
          </a:p>
          <a:p>
            <a:pPr algn="just"/>
            <a:r>
              <a:rPr lang="fr-FR" sz="1400" b="1" u="sng" dirty="0">
                <a:latin typeface="Times New Roman" panose="02020603050405020304" pitchFamily="18" charset="0"/>
                <a:cs typeface="Times New Roman" panose="02020603050405020304" pitchFamily="18" charset="0"/>
              </a:rPr>
              <a:t>Pilote du processus</a:t>
            </a:r>
          </a:p>
          <a:p>
            <a:pPr algn="just"/>
            <a:r>
              <a:rPr lang="fr-FR" sz="1400" b="1" dirty="0">
                <a:latin typeface="Times New Roman" panose="02020603050405020304" pitchFamily="18" charset="0"/>
                <a:cs typeface="Times New Roman" panose="02020603050405020304" pitchFamily="18" charset="0"/>
              </a:rPr>
              <a:t>Le chef du projet certification.</a:t>
            </a:r>
          </a:p>
          <a:p>
            <a:pPr algn="just"/>
            <a:r>
              <a:rPr lang="fr-FR" sz="1400" b="1" u="sng" dirty="0">
                <a:latin typeface="Times New Roman" panose="02020603050405020304" pitchFamily="18" charset="0"/>
                <a:cs typeface="Times New Roman" panose="02020603050405020304" pitchFamily="18" charset="0"/>
              </a:rPr>
              <a:t>Liste des principales tâches</a:t>
            </a:r>
          </a:p>
          <a:p>
            <a:pPr algn="just"/>
            <a:r>
              <a:rPr lang="fr-FR" sz="1400" b="1" dirty="0">
                <a:latin typeface="Times New Roman" panose="02020603050405020304" pitchFamily="18" charset="0"/>
                <a:cs typeface="Times New Roman" panose="02020603050405020304" pitchFamily="18" charset="0"/>
              </a:rPr>
              <a:t>– Décision de faire un audit à blanc.</a:t>
            </a:r>
          </a:p>
          <a:p>
            <a:pPr algn="just"/>
            <a:r>
              <a:rPr lang="fr-FR" sz="1400" b="1" dirty="0">
                <a:latin typeface="Times New Roman" panose="02020603050405020304" pitchFamily="18" charset="0"/>
                <a:cs typeface="Times New Roman" panose="02020603050405020304" pitchFamily="18" charset="0"/>
              </a:rPr>
              <a:t>– Choix d’un auditeur indépendant (de préférence certifié, par exemple IRCA).</a:t>
            </a:r>
          </a:p>
          <a:p>
            <a:pPr algn="just"/>
            <a:r>
              <a:rPr lang="fr-FR" sz="1400" b="1" dirty="0">
                <a:latin typeface="Times New Roman" panose="02020603050405020304" pitchFamily="18" charset="0"/>
                <a:cs typeface="Times New Roman" panose="02020603050405020304" pitchFamily="18" charset="0"/>
              </a:rPr>
              <a:t>– Planification de l’audit et des interviews.</a:t>
            </a:r>
          </a:p>
          <a:p>
            <a:pPr algn="just"/>
            <a:r>
              <a:rPr lang="fr-FR" sz="1400" b="1" dirty="0">
                <a:latin typeface="Times New Roman" panose="02020603050405020304" pitchFamily="18" charset="0"/>
                <a:cs typeface="Times New Roman" panose="02020603050405020304" pitchFamily="18" charset="0"/>
              </a:rPr>
              <a:t>– Interviews des acteurs.</a:t>
            </a:r>
          </a:p>
          <a:p>
            <a:pPr algn="just"/>
            <a:r>
              <a:rPr lang="fr-FR" sz="1400" b="1" dirty="0">
                <a:latin typeface="Times New Roman" panose="02020603050405020304" pitchFamily="18" charset="0"/>
                <a:cs typeface="Times New Roman" panose="02020603050405020304" pitchFamily="18" charset="0"/>
              </a:rPr>
              <a:t>– Observations</a:t>
            </a:r>
          </a:p>
          <a:p>
            <a:pPr algn="just"/>
            <a:r>
              <a:rPr lang="fr-FR" sz="1400" b="1" dirty="0">
                <a:latin typeface="Times New Roman" panose="02020603050405020304" pitchFamily="18" charset="0"/>
                <a:cs typeface="Times New Roman" panose="02020603050405020304" pitchFamily="18" charset="0"/>
              </a:rPr>
              <a:t>– </a:t>
            </a:r>
            <a:r>
              <a:rPr lang="fr-FR" sz="1400" b="1" i="1" dirty="0">
                <a:latin typeface="Times New Roman" panose="02020603050405020304" pitchFamily="18" charset="0"/>
                <a:cs typeface="Times New Roman" panose="02020603050405020304" pitchFamily="18" charset="0"/>
              </a:rPr>
              <a:t>in situ</a:t>
            </a:r>
            <a:r>
              <a:rPr lang="fr-FR" sz="1400" b="1" dirty="0">
                <a:latin typeface="Times New Roman" panose="02020603050405020304" pitchFamily="18" charset="0"/>
                <a:cs typeface="Times New Roman" panose="02020603050405020304" pitchFamily="18" charset="0"/>
              </a:rPr>
              <a:t>.</a:t>
            </a:r>
          </a:p>
          <a:p>
            <a:pPr algn="just"/>
            <a:r>
              <a:rPr lang="fr-FR" sz="1400" b="1" dirty="0">
                <a:latin typeface="Times New Roman" panose="02020603050405020304" pitchFamily="18" charset="0"/>
                <a:cs typeface="Times New Roman" panose="02020603050405020304" pitchFamily="18" charset="0"/>
              </a:rPr>
              <a:t>– Recherche de preuves.</a:t>
            </a:r>
          </a:p>
          <a:p>
            <a:pPr algn="just"/>
            <a:r>
              <a:rPr lang="fr-FR" sz="1400" b="1" dirty="0">
                <a:latin typeface="Times New Roman" panose="02020603050405020304" pitchFamily="18" charset="0"/>
                <a:cs typeface="Times New Roman" panose="02020603050405020304" pitchFamily="18" charset="0"/>
              </a:rPr>
              <a:t>– Identification des non-conformités par rapport au référentiel.</a:t>
            </a:r>
          </a:p>
          <a:p>
            <a:pPr algn="just"/>
            <a:r>
              <a:rPr lang="fr-FR" sz="1400" b="1" dirty="0">
                <a:latin typeface="Times New Roman" panose="02020603050405020304" pitchFamily="18" charset="0"/>
                <a:cs typeface="Times New Roman" panose="02020603050405020304" pitchFamily="18" charset="0"/>
              </a:rPr>
              <a:t>– Formalisation des non-conformités détectées (fiches).</a:t>
            </a:r>
          </a:p>
          <a:p>
            <a:pPr algn="just"/>
            <a:r>
              <a:rPr lang="fr-FR" sz="1400" b="1" dirty="0">
                <a:latin typeface="Times New Roman" panose="02020603050405020304" pitchFamily="18" charset="0"/>
                <a:cs typeface="Times New Roman" panose="02020603050405020304" pitchFamily="18" charset="0"/>
              </a:rPr>
              <a:t>– Rédaction du rapport d’audit à blanc.</a:t>
            </a:r>
          </a:p>
          <a:p>
            <a:pPr algn="just"/>
            <a:r>
              <a:rPr lang="fr-FR" sz="1400" b="1" u="sng" dirty="0">
                <a:latin typeface="Times New Roman" panose="02020603050405020304" pitchFamily="18" charset="0"/>
                <a:cs typeface="Times New Roman" panose="02020603050405020304" pitchFamily="18" charset="0"/>
              </a:rPr>
              <a:t>Livrable(s)</a:t>
            </a:r>
          </a:p>
          <a:p>
            <a:pPr algn="just"/>
            <a:r>
              <a:rPr lang="fr-FR" sz="1400" b="1" dirty="0">
                <a:latin typeface="Times New Roman" panose="02020603050405020304" pitchFamily="18" charset="0"/>
                <a:cs typeface="Times New Roman" panose="02020603050405020304" pitchFamily="18" charset="0"/>
              </a:rPr>
              <a:t>Rapport d’audit à blanc (voir fiche technique n° 26 p. 343).</a:t>
            </a:r>
          </a:p>
          <a:p>
            <a:pPr algn="just"/>
            <a:r>
              <a:rPr lang="fr-FR" sz="1400" b="1" dirty="0">
                <a:latin typeface="Times New Roman" panose="02020603050405020304" pitchFamily="18" charset="0"/>
                <a:cs typeface="Times New Roman" panose="02020603050405020304" pitchFamily="18" charset="0"/>
              </a:rPr>
              <a:t>Fiches de non-conformité (voir fiche technique n° 27 p. 344).</a:t>
            </a:r>
          </a:p>
          <a:p>
            <a:pPr algn="just"/>
            <a:r>
              <a:rPr lang="fr-FR" sz="1400" b="1" u="sng" dirty="0">
                <a:latin typeface="Times New Roman" panose="02020603050405020304" pitchFamily="18" charset="0"/>
                <a:cs typeface="Times New Roman" panose="02020603050405020304" pitchFamily="18" charset="0"/>
              </a:rPr>
              <a:t>Indicateur(s</a:t>
            </a:r>
            <a:r>
              <a:rPr lang="fr-FR" sz="1400" b="1" dirty="0">
                <a:latin typeface="Times New Roman" panose="02020603050405020304" pitchFamily="18" charset="0"/>
                <a:cs typeface="Times New Roman" panose="02020603050405020304" pitchFamily="18" charset="0"/>
              </a:rPr>
              <a:t>)</a:t>
            </a:r>
          </a:p>
          <a:p>
            <a:pPr algn="just"/>
            <a:r>
              <a:rPr lang="fr-FR" sz="1400" b="1" dirty="0">
                <a:latin typeface="Times New Roman" panose="02020603050405020304" pitchFamily="18" charset="0"/>
                <a:cs typeface="Times New Roman" panose="02020603050405020304" pitchFamily="18" charset="0"/>
              </a:rPr>
              <a:t>Nombre de non-conformités et d’observations par niveau de gravité.</a:t>
            </a:r>
          </a:p>
          <a:p>
            <a:pPr algn="just"/>
            <a:r>
              <a:rPr lang="fr-FR" sz="1400" b="1" u="sng" dirty="0">
                <a:latin typeface="Times New Roman" panose="02020603050405020304" pitchFamily="18" charset="0"/>
                <a:cs typeface="Times New Roman" panose="02020603050405020304" pitchFamily="18" charset="0"/>
              </a:rPr>
              <a:t>Logigramme du processus</a:t>
            </a:r>
          </a:p>
        </p:txBody>
      </p:sp>
    </p:spTree>
    <p:extLst>
      <p:ext uri="{BB962C8B-B14F-4D97-AF65-F5344CB8AC3E}">
        <p14:creationId xmlns:p14="http://schemas.microsoft.com/office/powerpoint/2010/main" val="2211892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396" y="260648"/>
            <a:ext cx="4286593"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674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390"/>
            <a:ext cx="9144000" cy="5970865"/>
          </a:xfrm>
          <a:prstGeom prst="rect">
            <a:avLst/>
          </a:prstGeom>
        </p:spPr>
        <p:txBody>
          <a:bodyPr wrap="square">
            <a:spAutoFit/>
          </a:bodyPr>
          <a:lstStyle/>
          <a:p>
            <a:pPr algn="ctr"/>
            <a:r>
              <a:rPr lang="fr-FR"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Étape 6 : L’audit de certification</a:t>
            </a:r>
          </a:p>
          <a:p>
            <a:endParaRPr lang="fr-FR" sz="1400" b="1" dirty="0" smtClean="0">
              <a:latin typeface="Times New Roman" panose="02020603050405020304" pitchFamily="18" charset="0"/>
              <a:cs typeface="Times New Roman" panose="02020603050405020304" pitchFamily="18" charset="0"/>
            </a:endParaRPr>
          </a:p>
          <a:p>
            <a:r>
              <a:rPr lang="fr-FR" sz="1400" b="1" u="sng" dirty="0" smtClean="0">
                <a:latin typeface="Times New Roman" panose="02020603050405020304" pitchFamily="18" charset="0"/>
                <a:cs typeface="Times New Roman" panose="02020603050405020304" pitchFamily="18" charset="0"/>
              </a:rPr>
              <a:t>Déclencheur</a:t>
            </a:r>
            <a:endParaRPr lang="fr-FR" sz="1400" b="1" u="sng" dirty="0">
              <a:latin typeface="Times New Roman" panose="02020603050405020304" pitchFamily="18" charset="0"/>
              <a:cs typeface="Times New Roman" panose="02020603050405020304" pitchFamily="18" charset="0"/>
            </a:endParaRPr>
          </a:p>
          <a:p>
            <a:r>
              <a:rPr lang="fr-FR" sz="1400" b="1" dirty="0">
                <a:latin typeface="Times New Roman" panose="02020603050405020304" pitchFamily="18" charset="0"/>
                <a:cs typeface="Times New Roman" panose="02020603050405020304" pitchFamily="18" charset="0"/>
              </a:rPr>
              <a:t>Planification selon accord entre l’entreprise et l’organisme de certification.</a:t>
            </a:r>
          </a:p>
          <a:p>
            <a:r>
              <a:rPr lang="fr-FR" sz="1400" b="1" u="sng" dirty="0">
                <a:latin typeface="Times New Roman" panose="02020603050405020304" pitchFamily="18" charset="0"/>
                <a:cs typeface="Times New Roman" panose="02020603050405020304" pitchFamily="18" charset="0"/>
              </a:rPr>
              <a:t>Finalité du processus</a:t>
            </a:r>
          </a:p>
          <a:p>
            <a:r>
              <a:rPr lang="fr-FR" sz="1400" b="1" dirty="0">
                <a:latin typeface="Times New Roman" panose="02020603050405020304" pitchFamily="18" charset="0"/>
                <a:cs typeface="Times New Roman" panose="02020603050405020304" pitchFamily="18" charset="0"/>
              </a:rPr>
              <a:t>L’audit de certification se décompose en trois processus : la préparation de l’audit,</a:t>
            </a:r>
          </a:p>
          <a:p>
            <a:r>
              <a:rPr lang="fr-FR" sz="1400" b="1" dirty="0">
                <a:latin typeface="Times New Roman" panose="02020603050405020304" pitchFamily="18" charset="0"/>
                <a:cs typeface="Times New Roman" panose="02020603050405020304" pitchFamily="18" charset="0"/>
              </a:rPr>
              <a:t>la réalisation de l’audit, les suites de l’audit (voir fiche technique n° 4 p. 301).</a:t>
            </a:r>
          </a:p>
          <a:p>
            <a:r>
              <a:rPr lang="fr-FR" sz="1400" b="1" u="sng" dirty="0">
                <a:latin typeface="Times New Roman" panose="02020603050405020304" pitchFamily="18" charset="0"/>
                <a:cs typeface="Times New Roman" panose="02020603050405020304" pitchFamily="18" charset="0"/>
              </a:rPr>
              <a:t>Pilote du processus</a:t>
            </a:r>
          </a:p>
          <a:p>
            <a:r>
              <a:rPr lang="fr-FR" sz="1400" b="1" dirty="0">
                <a:latin typeface="Times New Roman" panose="02020603050405020304" pitchFamily="18" charset="0"/>
                <a:cs typeface="Times New Roman" panose="02020603050405020304" pitchFamily="18" charset="0"/>
              </a:rPr>
              <a:t>L’organisme de certification.</a:t>
            </a:r>
          </a:p>
          <a:p>
            <a:r>
              <a:rPr lang="fr-FR" sz="1400" b="1" u="sng" dirty="0">
                <a:latin typeface="Times New Roman" panose="02020603050405020304" pitchFamily="18" charset="0"/>
                <a:cs typeface="Times New Roman" panose="02020603050405020304" pitchFamily="18" charset="0"/>
              </a:rPr>
              <a:t>Liste des principales tâches</a:t>
            </a:r>
          </a:p>
          <a:p>
            <a:r>
              <a:rPr lang="fr-FR" sz="1400" b="1" dirty="0">
                <a:latin typeface="Times New Roman" panose="02020603050405020304" pitchFamily="18" charset="0"/>
                <a:cs typeface="Times New Roman" panose="02020603050405020304" pitchFamily="18" charset="0"/>
              </a:rPr>
              <a:t>– La préparation de l’audit.</a:t>
            </a:r>
          </a:p>
          <a:p>
            <a:r>
              <a:rPr lang="fr-FR" sz="1400" b="1" dirty="0">
                <a:latin typeface="Times New Roman" panose="02020603050405020304" pitchFamily="18" charset="0"/>
                <a:cs typeface="Times New Roman" panose="02020603050405020304" pitchFamily="18" charset="0"/>
              </a:rPr>
              <a:t>– La planification de l’audit.</a:t>
            </a:r>
          </a:p>
          <a:p>
            <a:r>
              <a:rPr lang="fr-FR" sz="1400" b="1" dirty="0">
                <a:latin typeface="Times New Roman" panose="02020603050405020304" pitchFamily="18" charset="0"/>
                <a:cs typeface="Times New Roman" panose="02020603050405020304" pitchFamily="18" charset="0"/>
              </a:rPr>
              <a:t>– La planification des interviews.</a:t>
            </a:r>
          </a:p>
          <a:p>
            <a:r>
              <a:rPr lang="fr-FR" sz="1400" b="1" dirty="0">
                <a:latin typeface="Times New Roman" panose="02020603050405020304" pitchFamily="18" charset="0"/>
                <a:cs typeface="Times New Roman" panose="02020603050405020304" pitchFamily="18" charset="0"/>
              </a:rPr>
              <a:t>– La réalisation de l’audit.</a:t>
            </a:r>
          </a:p>
          <a:p>
            <a:r>
              <a:rPr lang="fr-FR" sz="1400" b="1" dirty="0">
                <a:latin typeface="Times New Roman" panose="02020603050405020304" pitchFamily="18" charset="0"/>
                <a:cs typeface="Times New Roman" panose="02020603050405020304" pitchFamily="18" charset="0"/>
              </a:rPr>
              <a:t>– La revue documentaire.</a:t>
            </a:r>
          </a:p>
          <a:p>
            <a:r>
              <a:rPr lang="fr-FR" sz="1400" b="1" dirty="0">
                <a:latin typeface="Times New Roman" panose="02020603050405020304" pitchFamily="18" charset="0"/>
                <a:cs typeface="Times New Roman" panose="02020603050405020304" pitchFamily="18" charset="0"/>
              </a:rPr>
              <a:t>– L’audit sur site (ouverture, interviews, recherche de preuves, clôture).</a:t>
            </a:r>
          </a:p>
          <a:p>
            <a:r>
              <a:rPr lang="fr-FR" sz="1400" b="1" dirty="0">
                <a:latin typeface="Times New Roman" panose="02020603050405020304" pitchFamily="18" charset="0"/>
                <a:cs typeface="Times New Roman" panose="02020603050405020304" pitchFamily="18" charset="0"/>
              </a:rPr>
              <a:t>– Les suites de l’audit.</a:t>
            </a:r>
          </a:p>
          <a:p>
            <a:r>
              <a:rPr lang="fr-FR" sz="1400" b="1" dirty="0">
                <a:latin typeface="Times New Roman" panose="02020603050405020304" pitchFamily="18" charset="0"/>
                <a:cs typeface="Times New Roman" panose="02020603050405020304" pitchFamily="18" charset="0"/>
              </a:rPr>
              <a:t>– Le traitement des non-conformités.</a:t>
            </a:r>
          </a:p>
          <a:p>
            <a:r>
              <a:rPr lang="fr-FR" sz="1400" b="1" dirty="0">
                <a:latin typeface="Times New Roman" panose="02020603050405020304" pitchFamily="18" charset="0"/>
                <a:cs typeface="Times New Roman" panose="02020603050405020304" pitchFamily="18" charset="0"/>
              </a:rPr>
              <a:t>– L’analyse du dossier par l’organisme de certification.</a:t>
            </a:r>
          </a:p>
          <a:p>
            <a:r>
              <a:rPr lang="fr-FR" sz="1400" b="1" dirty="0">
                <a:latin typeface="Times New Roman" panose="02020603050405020304" pitchFamily="18" charset="0"/>
                <a:cs typeface="Times New Roman" panose="02020603050405020304" pitchFamily="18" charset="0"/>
              </a:rPr>
              <a:t>– La délivrance du certificat (ou l’audit complémentaire).</a:t>
            </a:r>
          </a:p>
          <a:p>
            <a:r>
              <a:rPr lang="fr-FR" sz="1400" b="1" u="sng" dirty="0">
                <a:latin typeface="Times New Roman" panose="02020603050405020304" pitchFamily="18" charset="0"/>
                <a:cs typeface="Times New Roman" panose="02020603050405020304" pitchFamily="18" charset="0"/>
              </a:rPr>
              <a:t>Livrable(s)</a:t>
            </a:r>
          </a:p>
          <a:p>
            <a:r>
              <a:rPr lang="fr-FR" sz="1400" b="1" dirty="0">
                <a:latin typeface="Times New Roman" panose="02020603050405020304" pitchFamily="18" charset="0"/>
                <a:cs typeface="Times New Roman" panose="02020603050405020304" pitchFamily="18" charset="0"/>
              </a:rPr>
              <a:t>– Grille de revue documentaire.</a:t>
            </a:r>
          </a:p>
          <a:p>
            <a:r>
              <a:rPr lang="fr-FR" sz="1400" b="1" dirty="0">
                <a:latin typeface="Times New Roman" panose="02020603050405020304" pitchFamily="18" charset="0"/>
                <a:cs typeface="Times New Roman" panose="02020603050405020304" pitchFamily="18" charset="0"/>
              </a:rPr>
              <a:t>– Rapport d’audit.</a:t>
            </a:r>
          </a:p>
          <a:p>
            <a:r>
              <a:rPr lang="fr-FR" sz="1400" b="1" dirty="0">
                <a:latin typeface="Times New Roman" panose="02020603050405020304" pitchFamily="18" charset="0"/>
                <a:cs typeface="Times New Roman" panose="02020603050405020304" pitchFamily="18" charset="0"/>
              </a:rPr>
              <a:t>– Fiche de non-conformité.</a:t>
            </a:r>
          </a:p>
          <a:p>
            <a:r>
              <a:rPr lang="fr-FR" sz="1400" b="1" u="sng" dirty="0">
                <a:latin typeface="Times New Roman" panose="02020603050405020304" pitchFamily="18" charset="0"/>
                <a:cs typeface="Times New Roman" panose="02020603050405020304" pitchFamily="18" charset="0"/>
              </a:rPr>
              <a:t>Indicateur(s)</a:t>
            </a:r>
          </a:p>
          <a:p>
            <a:r>
              <a:rPr lang="fr-FR" sz="1400" b="1" dirty="0">
                <a:latin typeface="Times New Roman" panose="02020603050405020304" pitchFamily="18" charset="0"/>
                <a:cs typeface="Times New Roman" panose="02020603050405020304" pitchFamily="18" charset="0"/>
              </a:rPr>
              <a:t>Nombre de non-conformités détectées.</a:t>
            </a:r>
          </a:p>
          <a:p>
            <a:r>
              <a:rPr lang="fr-FR" sz="1400" b="1" u="sng" dirty="0">
                <a:latin typeface="Times New Roman" panose="02020603050405020304" pitchFamily="18" charset="0"/>
                <a:cs typeface="Times New Roman" panose="02020603050405020304" pitchFamily="18" charset="0"/>
              </a:rPr>
              <a:t>Logigramme du processus</a:t>
            </a:r>
          </a:p>
        </p:txBody>
      </p:sp>
    </p:spTree>
    <p:extLst>
      <p:ext uri="{BB962C8B-B14F-4D97-AF65-F5344CB8AC3E}">
        <p14:creationId xmlns:p14="http://schemas.microsoft.com/office/powerpoint/2010/main" val="790979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353916"/>
            <a:ext cx="4617471" cy="6171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197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3708623" cy="551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275" y="764704"/>
            <a:ext cx="3703081"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461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6186309"/>
          </a:xfrm>
          <a:prstGeom prst="rect">
            <a:avLst/>
          </a:prstGeom>
        </p:spPr>
        <p:txBody>
          <a:bodyPr wrap="square">
            <a:spAutoFit/>
          </a:bodyPr>
          <a:lstStyle/>
          <a:p>
            <a:pPr algn="ctr"/>
            <a:r>
              <a:rPr lang="fr-FR"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Étape 7 : le suivi</a:t>
            </a:r>
          </a:p>
          <a:p>
            <a:pPr algn="just"/>
            <a:endParaRPr lang="fr-FR" sz="1400" b="1" u="sng" dirty="0" smtClean="0">
              <a:latin typeface="Times New Roman" panose="02020603050405020304" pitchFamily="18" charset="0"/>
              <a:cs typeface="Times New Roman" panose="02020603050405020304" pitchFamily="18" charset="0"/>
            </a:endParaRPr>
          </a:p>
          <a:p>
            <a:pPr algn="just"/>
            <a:r>
              <a:rPr lang="fr-FR" sz="1400" b="1" u="sng" dirty="0" smtClean="0">
                <a:latin typeface="Times New Roman" panose="02020603050405020304" pitchFamily="18" charset="0"/>
                <a:cs typeface="Times New Roman" panose="02020603050405020304" pitchFamily="18" charset="0"/>
              </a:rPr>
              <a:t>Déclencheur</a:t>
            </a:r>
            <a:endParaRPr lang="fr-FR" sz="1400" b="1" u="sng" dirty="0">
              <a:latin typeface="Times New Roman" panose="02020603050405020304" pitchFamily="18" charset="0"/>
              <a:cs typeface="Times New Roman" panose="02020603050405020304" pitchFamily="18" charset="0"/>
            </a:endParaRPr>
          </a:p>
          <a:p>
            <a:pPr algn="just"/>
            <a:r>
              <a:rPr lang="fr-FR" sz="1400" b="1" dirty="0">
                <a:latin typeface="Times New Roman" panose="02020603050405020304" pitchFamily="18" charset="0"/>
                <a:cs typeface="Times New Roman" panose="02020603050405020304" pitchFamily="18" charset="0"/>
              </a:rPr>
              <a:t>Après l’obtention du certificat</a:t>
            </a:r>
          </a:p>
          <a:p>
            <a:pPr algn="just"/>
            <a:r>
              <a:rPr lang="fr-FR" sz="1400" b="1" u="sng" dirty="0">
                <a:latin typeface="Times New Roman" panose="02020603050405020304" pitchFamily="18" charset="0"/>
                <a:cs typeface="Times New Roman" panose="02020603050405020304" pitchFamily="18" charset="0"/>
              </a:rPr>
              <a:t>Finalité du processus</a:t>
            </a:r>
          </a:p>
          <a:p>
            <a:pPr algn="just"/>
            <a:r>
              <a:rPr lang="fr-FR" sz="1400" b="1" dirty="0">
                <a:latin typeface="Times New Roman" panose="02020603050405020304" pitchFamily="18" charset="0"/>
                <a:cs typeface="Times New Roman" panose="02020603050405020304" pitchFamily="18" charset="0"/>
              </a:rPr>
              <a:t>Le suivi et l’entretien du SMQSE permettent à l’entreprise de progresser sur </a:t>
            </a:r>
            <a:r>
              <a:rPr lang="fr-FR" sz="1400" b="1" dirty="0" smtClean="0">
                <a:latin typeface="Times New Roman" panose="02020603050405020304" pitchFamily="18" charset="0"/>
                <a:cs typeface="Times New Roman" panose="02020603050405020304" pitchFamily="18" charset="0"/>
              </a:rPr>
              <a:t>le chemin </a:t>
            </a:r>
            <a:r>
              <a:rPr lang="fr-FR" sz="1400" b="1" dirty="0">
                <a:latin typeface="Times New Roman" panose="02020603050405020304" pitchFamily="18" charset="0"/>
                <a:cs typeface="Times New Roman" panose="02020603050405020304" pitchFamily="18" charset="0"/>
              </a:rPr>
              <a:t>de l’amélioration continue.</a:t>
            </a:r>
          </a:p>
          <a:p>
            <a:pPr algn="just"/>
            <a:r>
              <a:rPr lang="fr-FR" sz="1400" b="1" dirty="0">
                <a:latin typeface="Times New Roman" panose="02020603050405020304" pitchFamily="18" charset="0"/>
                <a:cs typeface="Times New Roman" panose="02020603050405020304" pitchFamily="18" charset="0"/>
              </a:rPr>
              <a:t>Ce processus a recours aux autres processus suivants :</a:t>
            </a:r>
          </a:p>
          <a:p>
            <a:pPr algn="just"/>
            <a:r>
              <a:rPr lang="fr-FR" sz="1400" b="1" dirty="0">
                <a:latin typeface="Times New Roman" panose="02020603050405020304" pitchFamily="18" charset="0"/>
                <a:cs typeface="Times New Roman" panose="02020603050405020304" pitchFamily="18" charset="0"/>
              </a:rPr>
              <a:t>– processus de formation ;</a:t>
            </a:r>
          </a:p>
          <a:p>
            <a:pPr algn="just"/>
            <a:r>
              <a:rPr lang="fr-FR" sz="1400" b="1" dirty="0">
                <a:latin typeface="Times New Roman" panose="02020603050405020304" pitchFamily="18" charset="0"/>
                <a:cs typeface="Times New Roman" panose="02020603050405020304" pitchFamily="18" charset="0"/>
              </a:rPr>
              <a:t>– processus de revue de direction </a:t>
            </a:r>
            <a:r>
              <a:rPr lang="fr-FR" sz="1400" b="1" dirty="0" smtClean="0">
                <a:latin typeface="Times New Roman" panose="02020603050405020304" pitchFamily="18" charset="0"/>
                <a:cs typeface="Times New Roman" panose="02020603050405020304" pitchFamily="18" charset="0"/>
              </a:rPr>
              <a:t>;</a:t>
            </a:r>
            <a:endParaRPr lang="fr-FR" sz="1400" b="1" dirty="0">
              <a:latin typeface="Times New Roman" panose="02020603050405020304" pitchFamily="18" charset="0"/>
              <a:cs typeface="Times New Roman" panose="02020603050405020304" pitchFamily="18" charset="0"/>
            </a:endParaRPr>
          </a:p>
          <a:p>
            <a:pPr algn="just"/>
            <a:r>
              <a:rPr lang="fr-FR" sz="1400" b="1" dirty="0">
                <a:latin typeface="Times New Roman" panose="02020603050405020304" pitchFamily="18" charset="0"/>
                <a:cs typeface="Times New Roman" panose="02020603050405020304" pitchFamily="18" charset="0"/>
              </a:rPr>
              <a:t>– processus d’audit qualité interne ;</a:t>
            </a:r>
          </a:p>
          <a:p>
            <a:pPr algn="just"/>
            <a:r>
              <a:rPr lang="fr-FR" sz="1400" b="1" dirty="0">
                <a:latin typeface="Times New Roman" panose="02020603050405020304" pitchFamily="18" charset="0"/>
                <a:cs typeface="Times New Roman" panose="02020603050405020304" pitchFamily="18" charset="0"/>
              </a:rPr>
              <a:t>– processus de traitement des non-conformités </a:t>
            </a:r>
            <a:r>
              <a:rPr lang="fr-FR" sz="1400" b="1" dirty="0" smtClean="0">
                <a:latin typeface="Times New Roman" panose="02020603050405020304" pitchFamily="18" charset="0"/>
                <a:cs typeface="Times New Roman" panose="02020603050405020304" pitchFamily="18" charset="0"/>
              </a:rPr>
              <a:t>;</a:t>
            </a:r>
            <a:endParaRPr lang="fr-FR" sz="1400" b="1" dirty="0">
              <a:latin typeface="Times New Roman" panose="02020603050405020304" pitchFamily="18" charset="0"/>
              <a:cs typeface="Times New Roman" panose="02020603050405020304" pitchFamily="18" charset="0"/>
            </a:endParaRPr>
          </a:p>
          <a:p>
            <a:pPr algn="just"/>
            <a:r>
              <a:rPr lang="fr-FR" sz="1400" b="1" dirty="0">
                <a:latin typeface="Times New Roman" panose="02020603050405020304" pitchFamily="18" charset="0"/>
                <a:cs typeface="Times New Roman" panose="02020603050405020304" pitchFamily="18" charset="0"/>
              </a:rPr>
              <a:t>– processus </a:t>
            </a:r>
            <a:r>
              <a:rPr lang="fr-FR" sz="1400" b="1" dirty="0" smtClean="0">
                <a:latin typeface="Times New Roman" panose="02020603050405020304" pitchFamily="18" charset="0"/>
                <a:cs typeface="Times New Roman" panose="02020603050405020304" pitchFamily="18" charset="0"/>
              </a:rPr>
              <a:t>d’améliorations.</a:t>
            </a:r>
            <a:endParaRPr lang="fr-FR" sz="1400" b="1" dirty="0">
              <a:latin typeface="Times New Roman" panose="02020603050405020304" pitchFamily="18" charset="0"/>
              <a:cs typeface="Times New Roman" panose="02020603050405020304" pitchFamily="18" charset="0"/>
            </a:endParaRPr>
          </a:p>
          <a:p>
            <a:pPr algn="just"/>
            <a:r>
              <a:rPr lang="fr-FR" sz="1400" b="1" u="sng" dirty="0">
                <a:latin typeface="Times New Roman" panose="02020603050405020304" pitchFamily="18" charset="0"/>
                <a:cs typeface="Times New Roman" panose="02020603050405020304" pitchFamily="18" charset="0"/>
              </a:rPr>
              <a:t>Pilote du processus</a:t>
            </a:r>
          </a:p>
          <a:p>
            <a:pPr algn="just"/>
            <a:r>
              <a:rPr lang="fr-FR" sz="1400" b="1" dirty="0">
                <a:latin typeface="Times New Roman" panose="02020603050405020304" pitchFamily="18" charset="0"/>
                <a:cs typeface="Times New Roman" panose="02020603050405020304" pitchFamily="18" charset="0"/>
              </a:rPr>
              <a:t>Le responsable qualité.</a:t>
            </a:r>
          </a:p>
          <a:p>
            <a:pPr algn="just"/>
            <a:r>
              <a:rPr lang="fr-FR" sz="1400" b="1" u="sng" dirty="0">
                <a:latin typeface="Times New Roman" panose="02020603050405020304" pitchFamily="18" charset="0"/>
                <a:cs typeface="Times New Roman" panose="02020603050405020304" pitchFamily="18" charset="0"/>
              </a:rPr>
              <a:t>Liste des principales tâches</a:t>
            </a:r>
          </a:p>
          <a:p>
            <a:pPr algn="just"/>
            <a:r>
              <a:rPr lang="fr-FR" sz="1400" b="1" dirty="0">
                <a:latin typeface="Times New Roman" panose="02020603050405020304" pitchFamily="18" charset="0"/>
                <a:cs typeface="Times New Roman" panose="02020603050405020304" pitchFamily="18" charset="0"/>
              </a:rPr>
              <a:t>– Gérer les évolutions du SMQSE.</a:t>
            </a:r>
          </a:p>
          <a:p>
            <a:pPr algn="just"/>
            <a:r>
              <a:rPr lang="fr-FR" sz="1400" b="1" dirty="0">
                <a:latin typeface="Times New Roman" panose="02020603050405020304" pitchFamily="18" charset="0"/>
                <a:cs typeface="Times New Roman" panose="02020603050405020304" pitchFamily="18" charset="0"/>
              </a:rPr>
              <a:t>– Organiser les revues de direction.</a:t>
            </a:r>
          </a:p>
          <a:p>
            <a:pPr algn="just"/>
            <a:r>
              <a:rPr lang="fr-FR" sz="1400" b="1" dirty="0">
                <a:latin typeface="Times New Roman" panose="02020603050405020304" pitchFamily="18" charset="0"/>
                <a:cs typeface="Times New Roman" panose="02020603050405020304" pitchFamily="18" charset="0"/>
              </a:rPr>
              <a:t>– Piloter les audits qualité internes.</a:t>
            </a:r>
          </a:p>
          <a:p>
            <a:pPr algn="just"/>
            <a:r>
              <a:rPr lang="fr-FR" sz="1400" b="1" dirty="0">
                <a:latin typeface="Times New Roman" panose="02020603050405020304" pitchFamily="18" charset="0"/>
                <a:cs typeface="Times New Roman" panose="02020603050405020304" pitchFamily="18" charset="0"/>
              </a:rPr>
              <a:t>– Assurer le suivi des actions correctives.</a:t>
            </a:r>
          </a:p>
          <a:p>
            <a:pPr algn="just"/>
            <a:r>
              <a:rPr lang="fr-FR" sz="1400" b="1" dirty="0">
                <a:latin typeface="Times New Roman" panose="02020603050405020304" pitchFamily="18" charset="0"/>
                <a:cs typeface="Times New Roman" panose="02020603050405020304" pitchFamily="18" charset="0"/>
              </a:rPr>
              <a:t>– Assurer le suivi des actions préventives.</a:t>
            </a:r>
          </a:p>
          <a:p>
            <a:pPr algn="just"/>
            <a:r>
              <a:rPr lang="fr-FR" sz="1400" b="1" dirty="0">
                <a:latin typeface="Times New Roman" panose="02020603050405020304" pitchFamily="18" charset="0"/>
                <a:cs typeface="Times New Roman" panose="02020603050405020304" pitchFamily="18" charset="0"/>
              </a:rPr>
              <a:t>– Participer aux visites de surveillances de l’organisme certificateur.</a:t>
            </a:r>
          </a:p>
          <a:p>
            <a:pPr algn="just"/>
            <a:r>
              <a:rPr lang="fr-FR" sz="1400" b="1" dirty="0">
                <a:latin typeface="Times New Roman" panose="02020603050405020304" pitchFamily="18" charset="0"/>
                <a:cs typeface="Times New Roman" panose="02020603050405020304" pitchFamily="18" charset="0"/>
              </a:rPr>
              <a:t>L</a:t>
            </a:r>
            <a:r>
              <a:rPr lang="fr-FR" sz="1400" b="1" u="sng" dirty="0">
                <a:latin typeface="Times New Roman" panose="02020603050405020304" pitchFamily="18" charset="0"/>
                <a:cs typeface="Times New Roman" panose="02020603050405020304" pitchFamily="18" charset="0"/>
              </a:rPr>
              <a:t>ivrable(s)</a:t>
            </a:r>
          </a:p>
          <a:p>
            <a:pPr algn="just"/>
            <a:r>
              <a:rPr lang="fr-FR" sz="1400" b="1" dirty="0">
                <a:latin typeface="Times New Roman" panose="02020603050405020304" pitchFamily="18" charset="0"/>
                <a:cs typeface="Times New Roman" panose="02020603050405020304" pitchFamily="18" charset="0"/>
              </a:rPr>
              <a:t>Tableaux de bord qualité, sécurité et environnement.</a:t>
            </a:r>
          </a:p>
          <a:p>
            <a:pPr algn="just"/>
            <a:r>
              <a:rPr lang="fr-FR" sz="1400" b="1" u="sng" dirty="0">
                <a:latin typeface="Times New Roman" panose="02020603050405020304" pitchFamily="18" charset="0"/>
                <a:cs typeface="Times New Roman" panose="02020603050405020304" pitchFamily="18" charset="0"/>
              </a:rPr>
              <a:t>Indicateur(s)</a:t>
            </a:r>
          </a:p>
          <a:p>
            <a:pPr algn="just"/>
            <a:r>
              <a:rPr lang="fr-FR" sz="1400" b="1" dirty="0">
                <a:latin typeface="Times New Roman" panose="02020603050405020304" pitchFamily="18" charset="0"/>
                <a:cs typeface="Times New Roman" panose="02020603050405020304" pitchFamily="18" charset="0"/>
              </a:rPr>
              <a:t>– Compte rendu des revues de direction.</a:t>
            </a:r>
          </a:p>
          <a:p>
            <a:pPr algn="just"/>
            <a:r>
              <a:rPr lang="fr-FR" sz="1400" b="1" dirty="0">
                <a:latin typeface="Times New Roman" panose="02020603050405020304" pitchFamily="18" charset="0"/>
                <a:cs typeface="Times New Roman" panose="02020603050405020304" pitchFamily="18" charset="0"/>
              </a:rPr>
              <a:t>– Rapports d’audits qualité internes.</a:t>
            </a:r>
          </a:p>
          <a:p>
            <a:pPr algn="just"/>
            <a:r>
              <a:rPr lang="fr-FR" sz="1400" b="1" dirty="0">
                <a:latin typeface="Times New Roman" panose="02020603050405020304" pitchFamily="18" charset="0"/>
                <a:cs typeface="Times New Roman" panose="02020603050405020304" pitchFamily="18" charset="0"/>
              </a:rPr>
              <a:t>– Actions correctives (nombre, type, taux, temps de correction).</a:t>
            </a:r>
          </a:p>
          <a:p>
            <a:pPr algn="just"/>
            <a:r>
              <a:rPr lang="fr-FR" sz="1400" b="1" dirty="0">
                <a:latin typeface="Times New Roman" panose="02020603050405020304" pitchFamily="18" charset="0"/>
                <a:cs typeface="Times New Roman" panose="02020603050405020304" pitchFamily="18" charset="0"/>
              </a:rPr>
              <a:t>– Actions préventives (nombre, type, taux).</a:t>
            </a:r>
          </a:p>
        </p:txBody>
      </p:sp>
    </p:spTree>
    <p:extLst>
      <p:ext uri="{BB962C8B-B14F-4D97-AF65-F5344CB8AC3E}">
        <p14:creationId xmlns:p14="http://schemas.microsoft.com/office/powerpoint/2010/main" val="3866804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2120068"/>
          </a:xfrm>
          <a:prstGeom prst="rect">
            <a:avLst/>
          </a:prstGeom>
        </p:spPr>
        <p:txBody>
          <a:bodyPr wrap="square">
            <a:spAutoFit/>
          </a:bodyPr>
          <a:lstStyle/>
          <a:p>
            <a:pPr algn="just">
              <a:lnSpc>
                <a:spcPct val="150000"/>
              </a:lnSpc>
            </a:pPr>
            <a:r>
              <a:rPr lang="fr-FR" b="1" dirty="0" smtClean="0">
                <a:latin typeface="Times New Roman" panose="02020603050405020304" pitchFamily="18" charset="0"/>
                <a:cs typeface="Times New Roman" panose="02020603050405020304" pitchFamily="18" charset="0"/>
              </a:rPr>
              <a:t>	L’adoption </a:t>
            </a:r>
            <a:r>
              <a:rPr lang="fr-FR" b="1" dirty="0">
                <a:latin typeface="Times New Roman" panose="02020603050405020304" pitchFamily="18" charset="0"/>
                <a:cs typeface="Times New Roman" panose="02020603050405020304" pitchFamily="18" charset="0"/>
              </a:rPr>
              <a:t>d’un système de management de la qualité </a:t>
            </a:r>
            <a:r>
              <a:rPr lang="fr-FR" b="1" dirty="0" smtClean="0">
                <a:latin typeface="Times New Roman" panose="02020603050405020304" pitchFamily="18" charset="0"/>
                <a:cs typeface="Times New Roman" panose="02020603050405020304" pitchFamily="18" charset="0"/>
              </a:rPr>
              <a:t>relève d’une </a:t>
            </a:r>
            <a:r>
              <a:rPr lang="fr-FR" b="1" dirty="0">
                <a:latin typeface="Times New Roman" panose="02020603050405020304" pitchFamily="18" charset="0"/>
                <a:cs typeface="Times New Roman" panose="02020603050405020304" pitchFamily="18" charset="0"/>
              </a:rPr>
              <a:t>décision stratégique de l’organisme qui peut l’aider </a:t>
            </a:r>
            <a:r>
              <a:rPr lang="fr-FR" b="1" dirty="0" smtClean="0">
                <a:latin typeface="Times New Roman" panose="02020603050405020304" pitchFamily="18" charset="0"/>
                <a:cs typeface="Times New Roman" panose="02020603050405020304" pitchFamily="18" charset="0"/>
              </a:rPr>
              <a:t>à améliorer </a:t>
            </a:r>
            <a:r>
              <a:rPr lang="fr-FR" b="1" dirty="0">
                <a:latin typeface="Times New Roman" panose="02020603050405020304" pitchFamily="18" charset="0"/>
                <a:cs typeface="Times New Roman" panose="02020603050405020304" pitchFamily="18" charset="0"/>
              </a:rPr>
              <a:t>ses performances globales et fournir une base </a:t>
            </a:r>
            <a:r>
              <a:rPr lang="fr-FR" b="1" dirty="0" smtClean="0">
                <a:latin typeface="Times New Roman" panose="02020603050405020304" pitchFamily="18" charset="0"/>
                <a:cs typeface="Times New Roman" panose="02020603050405020304" pitchFamily="18" charset="0"/>
              </a:rPr>
              <a:t>solide à </a:t>
            </a:r>
            <a:r>
              <a:rPr lang="fr-FR" b="1" dirty="0">
                <a:latin typeface="Times New Roman" panose="02020603050405020304" pitchFamily="18" charset="0"/>
                <a:cs typeface="Times New Roman" panose="02020603050405020304" pitchFamily="18" charset="0"/>
              </a:rPr>
              <a:t>des initiatives permettant d’assurer sa pérennité.</a:t>
            </a:r>
          </a:p>
          <a:p>
            <a:pPr algn="just">
              <a:lnSpc>
                <a:spcPct val="150000"/>
              </a:lnSpc>
            </a:pPr>
            <a:r>
              <a:rPr lang="fr-FR" b="1" dirty="0" smtClean="0">
                <a:latin typeface="Times New Roman" panose="02020603050405020304" pitchFamily="18" charset="0"/>
                <a:cs typeface="Times New Roman" panose="02020603050405020304" pitchFamily="18" charset="0"/>
              </a:rPr>
              <a:t>En </a:t>
            </a:r>
            <a:r>
              <a:rPr lang="fr-FR" b="1" dirty="0">
                <a:latin typeface="Times New Roman" panose="02020603050405020304" pitchFamily="18" charset="0"/>
                <a:cs typeface="Times New Roman" panose="02020603050405020304" pitchFamily="18" charset="0"/>
              </a:rPr>
              <a:t>mettant en </a:t>
            </a:r>
            <a:r>
              <a:rPr lang="fr-FR" b="1" dirty="0" smtClean="0">
                <a:latin typeface="Times New Roman" panose="02020603050405020304" pitchFamily="18" charset="0"/>
                <a:cs typeface="Times New Roman" panose="02020603050405020304" pitchFamily="18" charset="0"/>
              </a:rPr>
              <a:t>œuvre </a:t>
            </a:r>
            <a:r>
              <a:rPr lang="fr-FR" b="1" dirty="0">
                <a:latin typeface="Times New Roman" panose="02020603050405020304" pitchFamily="18" charset="0"/>
                <a:cs typeface="Times New Roman" panose="02020603050405020304" pitchFamily="18" charset="0"/>
              </a:rPr>
              <a:t>un système de management de la </a:t>
            </a:r>
            <a:r>
              <a:rPr lang="fr-FR" b="1" dirty="0" smtClean="0">
                <a:latin typeface="Times New Roman" panose="02020603050405020304" pitchFamily="18" charset="0"/>
                <a:cs typeface="Times New Roman" panose="02020603050405020304" pitchFamily="18" charset="0"/>
              </a:rPr>
              <a:t>qualité fondé </a:t>
            </a:r>
            <a:r>
              <a:rPr lang="fr-FR" b="1" dirty="0">
                <a:latin typeface="Times New Roman" panose="02020603050405020304" pitchFamily="18" charset="0"/>
                <a:cs typeface="Times New Roman" panose="02020603050405020304" pitchFamily="18" charset="0"/>
              </a:rPr>
              <a:t>sur la présente Norme internationale, les </a:t>
            </a:r>
            <a:r>
              <a:rPr lang="fr-FR" b="1" dirty="0" smtClean="0">
                <a:latin typeface="Times New Roman" panose="02020603050405020304" pitchFamily="18" charset="0"/>
                <a:cs typeface="Times New Roman" panose="02020603050405020304" pitchFamily="18" charset="0"/>
              </a:rPr>
              <a:t>avantages potentiels </a:t>
            </a:r>
            <a:r>
              <a:rPr lang="fr-FR" b="1" dirty="0">
                <a:latin typeface="Times New Roman" panose="02020603050405020304" pitchFamily="18" charset="0"/>
                <a:cs typeface="Times New Roman" panose="02020603050405020304" pitchFamily="18" charset="0"/>
              </a:rPr>
              <a:t>pour un organisme sont les suivants : ?</a:t>
            </a:r>
          </a:p>
        </p:txBody>
      </p:sp>
      <p:sp>
        <p:nvSpPr>
          <p:cNvPr id="3" name="Rectangle 2"/>
          <p:cNvSpPr/>
          <p:nvPr/>
        </p:nvSpPr>
        <p:spPr>
          <a:xfrm>
            <a:off x="0" y="3031315"/>
            <a:ext cx="9144000" cy="3782061"/>
          </a:xfrm>
          <a:prstGeom prst="rect">
            <a:avLst/>
          </a:prstGeom>
        </p:spPr>
        <p:txBody>
          <a:bodyPr wrap="square">
            <a:spAutoFit/>
          </a:bodyPr>
          <a:lstStyle/>
          <a:p>
            <a:pPr algn="just">
              <a:lnSpc>
                <a:spcPct val="150000"/>
              </a:lnSpc>
            </a:pPr>
            <a:r>
              <a:rPr lang="fr-FR" b="1" dirty="0">
                <a:latin typeface="Times New Roman" panose="02020603050405020304" pitchFamily="18" charset="0"/>
                <a:cs typeface="Times New Roman" panose="02020603050405020304" pitchFamily="18" charset="0"/>
              </a:rPr>
              <a:t>a) </a:t>
            </a:r>
            <a:r>
              <a:rPr lang="fr-FR" b="1" dirty="0" smtClean="0">
                <a:latin typeface="Times New Roman" panose="02020603050405020304" pitchFamily="18" charset="0"/>
                <a:cs typeface="Times New Roman" panose="02020603050405020304" pitchFamily="18" charset="0"/>
              </a:rPr>
              <a:t>Aptitude </a:t>
            </a:r>
            <a:r>
              <a:rPr lang="fr-FR" b="1" dirty="0">
                <a:latin typeface="Times New Roman" panose="02020603050405020304" pitchFamily="18" charset="0"/>
                <a:cs typeface="Times New Roman" panose="02020603050405020304" pitchFamily="18" charset="0"/>
              </a:rPr>
              <a:t>à fournir en permanence des produits et des </a:t>
            </a:r>
            <a:r>
              <a:rPr lang="fr-FR" b="1" dirty="0" smtClean="0">
                <a:latin typeface="Times New Roman" panose="02020603050405020304" pitchFamily="18" charset="0"/>
                <a:cs typeface="Times New Roman" panose="02020603050405020304" pitchFamily="18" charset="0"/>
              </a:rPr>
              <a:t>services conformes </a:t>
            </a:r>
            <a:r>
              <a:rPr lang="fr-FR" b="1" dirty="0">
                <a:latin typeface="Times New Roman" panose="02020603050405020304" pitchFamily="18" charset="0"/>
                <a:cs typeface="Times New Roman" panose="02020603050405020304" pitchFamily="18" charset="0"/>
              </a:rPr>
              <a:t>aux exigences du client et aux exigences légales </a:t>
            </a:r>
            <a:r>
              <a:rPr lang="fr-FR" b="1" dirty="0" smtClean="0">
                <a:latin typeface="Times New Roman" panose="02020603050405020304" pitchFamily="18" charset="0"/>
                <a:cs typeface="Times New Roman" panose="02020603050405020304" pitchFamily="18" charset="0"/>
              </a:rPr>
              <a:t>et réglementaires </a:t>
            </a:r>
            <a:r>
              <a:rPr lang="fr-FR" b="1" dirty="0">
                <a:latin typeface="Times New Roman" panose="02020603050405020304" pitchFamily="18" charset="0"/>
                <a:cs typeface="Times New Roman" panose="02020603050405020304" pitchFamily="18" charset="0"/>
              </a:rPr>
              <a:t>applicables;</a:t>
            </a:r>
          </a:p>
          <a:p>
            <a:pPr algn="just">
              <a:lnSpc>
                <a:spcPct val="150000"/>
              </a:lnSpc>
            </a:pPr>
            <a:r>
              <a:rPr lang="fr-FR" b="1" dirty="0">
                <a:latin typeface="Times New Roman" panose="02020603050405020304" pitchFamily="18" charset="0"/>
                <a:cs typeface="Times New Roman" panose="02020603050405020304" pitchFamily="18" charset="0"/>
              </a:rPr>
              <a:t>b) </a:t>
            </a:r>
            <a:r>
              <a:rPr lang="fr-FR" b="1" dirty="0" smtClean="0">
                <a:latin typeface="Times New Roman" panose="02020603050405020304" pitchFamily="18" charset="0"/>
                <a:cs typeface="Times New Roman" panose="02020603050405020304" pitchFamily="18" charset="0"/>
              </a:rPr>
              <a:t>Plus </a:t>
            </a:r>
            <a:r>
              <a:rPr lang="fr-FR" b="1" dirty="0">
                <a:latin typeface="Times New Roman" panose="02020603050405020304" pitchFamily="18" charset="0"/>
                <a:cs typeface="Times New Roman" panose="02020603050405020304" pitchFamily="18" charset="0"/>
              </a:rPr>
              <a:t>grandes opportunités d’amélioration de la satisfaction </a:t>
            </a:r>
            <a:r>
              <a:rPr lang="fr-FR" b="1" dirty="0" smtClean="0">
                <a:latin typeface="Times New Roman" panose="02020603050405020304" pitchFamily="18" charset="0"/>
                <a:cs typeface="Times New Roman" panose="02020603050405020304" pitchFamily="18" charset="0"/>
              </a:rPr>
              <a:t>du client</a:t>
            </a:r>
            <a:r>
              <a:rPr lang="fr-FR" b="1" dirty="0">
                <a:latin typeface="Times New Roman" panose="02020603050405020304" pitchFamily="18" charset="0"/>
                <a:cs typeface="Times New Roman" panose="02020603050405020304" pitchFamily="18" charset="0"/>
              </a:rPr>
              <a:t>;</a:t>
            </a:r>
          </a:p>
          <a:p>
            <a:pPr algn="just">
              <a:lnSpc>
                <a:spcPct val="150000"/>
              </a:lnSpc>
            </a:pPr>
            <a:r>
              <a:rPr lang="fr-FR" b="1" dirty="0">
                <a:latin typeface="Times New Roman" panose="02020603050405020304" pitchFamily="18" charset="0"/>
                <a:cs typeface="Times New Roman" panose="02020603050405020304" pitchFamily="18" charset="0"/>
              </a:rPr>
              <a:t>c) </a:t>
            </a:r>
            <a:r>
              <a:rPr lang="fr-FR" b="1" dirty="0" smtClean="0">
                <a:latin typeface="Times New Roman" panose="02020603050405020304" pitchFamily="18" charset="0"/>
                <a:cs typeface="Times New Roman" panose="02020603050405020304" pitchFamily="18" charset="0"/>
              </a:rPr>
              <a:t>Prise </a:t>
            </a:r>
            <a:r>
              <a:rPr lang="fr-FR" b="1" dirty="0">
                <a:latin typeface="Times New Roman" panose="02020603050405020304" pitchFamily="18" charset="0"/>
                <a:cs typeface="Times New Roman" panose="02020603050405020304" pitchFamily="18" charset="0"/>
              </a:rPr>
              <a:t>en compte des risques et opportunités associés </a:t>
            </a:r>
            <a:r>
              <a:rPr lang="fr-FR" b="1" dirty="0" smtClean="0">
                <a:latin typeface="Times New Roman" panose="02020603050405020304" pitchFamily="18" charset="0"/>
                <a:cs typeface="Times New Roman" panose="02020603050405020304" pitchFamily="18" charset="0"/>
              </a:rPr>
              <a:t>au contexte </a:t>
            </a:r>
            <a:r>
              <a:rPr lang="fr-FR" b="1" dirty="0">
                <a:latin typeface="Times New Roman" panose="02020603050405020304" pitchFamily="18" charset="0"/>
                <a:cs typeface="Times New Roman" panose="02020603050405020304" pitchFamily="18" charset="0"/>
              </a:rPr>
              <a:t>et aux objectifs de l’organisme;</a:t>
            </a:r>
          </a:p>
          <a:p>
            <a:pPr algn="just">
              <a:lnSpc>
                <a:spcPct val="150000"/>
              </a:lnSpc>
            </a:pPr>
            <a:r>
              <a:rPr lang="fr-FR" b="1" dirty="0">
                <a:latin typeface="Times New Roman" panose="02020603050405020304" pitchFamily="18" charset="0"/>
                <a:cs typeface="Times New Roman" panose="02020603050405020304" pitchFamily="18" charset="0"/>
              </a:rPr>
              <a:t>d) A</a:t>
            </a:r>
            <a:r>
              <a:rPr lang="fr-FR" b="1" dirty="0" smtClean="0">
                <a:latin typeface="Times New Roman" panose="02020603050405020304" pitchFamily="18" charset="0"/>
                <a:cs typeface="Times New Roman" panose="02020603050405020304" pitchFamily="18" charset="0"/>
              </a:rPr>
              <a:t>ptitude </a:t>
            </a:r>
            <a:r>
              <a:rPr lang="fr-FR" b="1" dirty="0">
                <a:latin typeface="Times New Roman" panose="02020603050405020304" pitchFamily="18" charset="0"/>
                <a:cs typeface="Times New Roman" panose="02020603050405020304" pitchFamily="18" charset="0"/>
              </a:rPr>
              <a:t>à démontrer la conformité aux exigences spécifiées </a:t>
            </a:r>
            <a:r>
              <a:rPr lang="fr-FR" b="1" dirty="0" smtClean="0">
                <a:latin typeface="Times New Roman" panose="02020603050405020304" pitchFamily="18" charset="0"/>
                <a:cs typeface="Times New Roman" panose="02020603050405020304" pitchFamily="18" charset="0"/>
              </a:rPr>
              <a:t>du système </a:t>
            </a:r>
            <a:r>
              <a:rPr lang="fr-FR" b="1" dirty="0">
                <a:latin typeface="Times New Roman" panose="02020603050405020304" pitchFamily="18" charset="0"/>
                <a:cs typeface="Times New Roman" panose="02020603050405020304" pitchFamily="18" charset="0"/>
              </a:rPr>
              <a:t>de management de la qualité.</a:t>
            </a:r>
          </a:p>
          <a:p>
            <a:pPr algn="just">
              <a:lnSpc>
                <a:spcPct val="150000"/>
              </a:lnSpc>
            </a:pPr>
            <a:r>
              <a:rPr lang="fr-FR" b="1" dirty="0">
                <a:latin typeface="Times New Roman" panose="02020603050405020304" pitchFamily="18" charset="0"/>
                <a:cs typeface="Times New Roman" panose="02020603050405020304" pitchFamily="18" charset="0"/>
              </a:rPr>
              <a:t>e) Image positive de l’entreprise</a:t>
            </a:r>
          </a:p>
          <a:p>
            <a:pPr algn="just">
              <a:lnSpc>
                <a:spcPct val="150000"/>
              </a:lnSpc>
            </a:pPr>
            <a:r>
              <a:rPr lang="fr-FR" b="1" dirty="0">
                <a:latin typeface="Times New Roman" panose="02020603050405020304" pitchFamily="18" charset="0"/>
                <a:cs typeface="Times New Roman" panose="02020603050405020304" pitchFamily="18" charset="0"/>
              </a:rPr>
              <a:t>f) Moteur de l’amélioration continue</a:t>
            </a:r>
          </a:p>
        </p:txBody>
      </p:sp>
      <p:sp>
        <p:nvSpPr>
          <p:cNvPr id="5" name="ZoneTexte 4"/>
          <p:cNvSpPr txBox="1"/>
          <p:nvPr/>
        </p:nvSpPr>
        <p:spPr>
          <a:xfrm>
            <a:off x="34639" y="24674"/>
            <a:ext cx="1286314" cy="369332"/>
          </a:xfrm>
          <a:prstGeom prst="rect">
            <a:avLst/>
          </a:prstGeom>
          <a:noFill/>
        </p:spPr>
        <p:txBody>
          <a:bodyPr wrap="none" rtlCol="0">
            <a:spAutoFit/>
          </a:bodyPr>
          <a:lstStyle/>
          <a:p>
            <a:r>
              <a:rPr lang="fr-FR" b="1" dirty="0" smtClean="0">
                <a:solidFill>
                  <a:srgbClr val="00B050"/>
                </a:solidFill>
                <a:effectLst>
                  <a:outerShdw blurRad="38100" dist="38100" dir="2700000" algn="tl">
                    <a:srgbClr val="000000">
                      <a:alpha val="43137"/>
                    </a:srgbClr>
                  </a:outerShdw>
                </a:effectLst>
              </a:rPr>
              <a:t>Projet SMQ</a:t>
            </a:r>
            <a:endParaRPr lang="fr-FR"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369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27384"/>
            <a:ext cx="9036496" cy="3000821"/>
          </a:xfrm>
          <a:prstGeom prst="rect">
            <a:avLst/>
          </a:prstGeom>
        </p:spPr>
        <p:txBody>
          <a:bodyPr wrap="square">
            <a:spAutoFit/>
          </a:bodyPr>
          <a:lstStyle/>
          <a:p>
            <a:pPr algn="just">
              <a:lnSpc>
                <a:spcPct val="150000"/>
              </a:lnSpc>
            </a:pPr>
            <a:r>
              <a:rPr lang="fr-FR" b="1" dirty="0">
                <a:latin typeface="Times New Roman" panose="02020603050405020304" pitchFamily="18" charset="0"/>
                <a:cs typeface="Times New Roman" panose="02020603050405020304" pitchFamily="18" charset="0"/>
              </a:rPr>
              <a:t>Dans la norme Internationale ISO 9001 V2015, les formes </a:t>
            </a:r>
            <a:r>
              <a:rPr lang="fr-FR" b="1" dirty="0" smtClean="0">
                <a:latin typeface="Times New Roman" panose="02020603050405020304" pitchFamily="18" charset="0"/>
                <a:cs typeface="Times New Roman" panose="02020603050405020304" pitchFamily="18" charset="0"/>
              </a:rPr>
              <a:t>verbales suivantes </a:t>
            </a:r>
            <a:r>
              <a:rPr lang="fr-FR" b="1" dirty="0">
                <a:latin typeface="Times New Roman" panose="02020603050405020304" pitchFamily="18" charset="0"/>
                <a:cs typeface="Times New Roman" panose="02020603050405020304" pitchFamily="18" charset="0"/>
              </a:rPr>
              <a:t>sont utilisées:</a:t>
            </a:r>
          </a:p>
          <a:p>
            <a:pPr marL="285750" indent="-285750" algn="just">
              <a:lnSpc>
                <a:spcPct val="150000"/>
              </a:lnSpc>
              <a:buFontTx/>
              <a:buChar char="-"/>
            </a:pPr>
            <a:r>
              <a:rPr lang="fr-FR" b="1" dirty="0" smtClean="0">
                <a:latin typeface="Times New Roman" panose="02020603050405020304" pitchFamily="18" charset="0"/>
                <a:cs typeface="Times New Roman" panose="02020603050405020304" pitchFamily="18" charset="0"/>
              </a:rPr>
              <a:t>«</a:t>
            </a:r>
            <a:r>
              <a:rPr lang="fr-FR" b="1" dirty="0">
                <a:latin typeface="Times New Roman" panose="02020603050405020304" pitchFamily="18" charset="0"/>
                <a:cs typeface="Times New Roman" panose="02020603050405020304" pitchFamily="18" charset="0"/>
              </a:rPr>
              <a:t>doit» indique une exigence</a:t>
            </a:r>
            <a:r>
              <a:rPr lang="fr-FR" b="1" dirty="0" smtClean="0">
                <a:latin typeface="Times New Roman" panose="02020603050405020304" pitchFamily="18" charset="0"/>
                <a:cs typeface="Times New Roman" panose="02020603050405020304" pitchFamily="18" charset="0"/>
              </a:rPr>
              <a:t>;</a:t>
            </a:r>
          </a:p>
          <a:p>
            <a:pPr marL="285750" indent="-285750" algn="just">
              <a:lnSpc>
                <a:spcPct val="150000"/>
              </a:lnSpc>
              <a:buFontTx/>
              <a:buChar char="-"/>
            </a:pPr>
            <a:r>
              <a:rPr lang="fr-FR" b="1" dirty="0" smtClean="0">
                <a:latin typeface="Times New Roman" panose="02020603050405020304" pitchFamily="18" charset="0"/>
                <a:cs typeface="Times New Roman" panose="02020603050405020304" pitchFamily="18" charset="0"/>
              </a:rPr>
              <a:t>«</a:t>
            </a:r>
            <a:r>
              <a:rPr lang="fr-FR" b="1" dirty="0">
                <a:latin typeface="Times New Roman" panose="02020603050405020304" pitchFamily="18" charset="0"/>
                <a:cs typeface="Times New Roman" panose="02020603050405020304" pitchFamily="18" charset="0"/>
              </a:rPr>
              <a:t>il convient de» indique une recommandation</a:t>
            </a:r>
            <a:r>
              <a:rPr lang="fr-FR" b="1" dirty="0" smtClean="0">
                <a:latin typeface="Times New Roman" panose="02020603050405020304" pitchFamily="18" charset="0"/>
                <a:cs typeface="Times New Roman" panose="02020603050405020304" pitchFamily="18" charset="0"/>
              </a:rPr>
              <a:t>;</a:t>
            </a:r>
          </a:p>
          <a:p>
            <a:pPr marL="285750" indent="-285750" algn="just">
              <a:lnSpc>
                <a:spcPct val="150000"/>
              </a:lnSpc>
              <a:buFontTx/>
              <a:buChar char="-"/>
            </a:pPr>
            <a:r>
              <a:rPr lang="fr-FR" b="1" dirty="0" smtClean="0">
                <a:latin typeface="Times New Roman" panose="02020603050405020304" pitchFamily="18" charset="0"/>
                <a:cs typeface="Times New Roman" panose="02020603050405020304" pitchFamily="18" charset="0"/>
              </a:rPr>
              <a:t>«</a:t>
            </a:r>
            <a:r>
              <a:rPr lang="fr-FR" b="1" dirty="0">
                <a:latin typeface="Times New Roman" panose="02020603050405020304" pitchFamily="18" charset="0"/>
                <a:cs typeface="Times New Roman" panose="02020603050405020304" pitchFamily="18" charset="0"/>
              </a:rPr>
              <a:t>peut» («</a:t>
            </a:r>
            <a:r>
              <a:rPr lang="fr-FR" b="1" dirty="0" err="1">
                <a:latin typeface="Times New Roman" panose="02020603050405020304" pitchFamily="18" charset="0"/>
                <a:cs typeface="Times New Roman" panose="02020603050405020304" pitchFamily="18" charset="0"/>
              </a:rPr>
              <a:t>may</a:t>
            </a:r>
            <a:r>
              <a:rPr lang="fr-FR" b="1" dirty="0">
                <a:latin typeface="Times New Roman" panose="02020603050405020304" pitchFamily="18" charset="0"/>
                <a:cs typeface="Times New Roman" panose="02020603050405020304" pitchFamily="18" charset="0"/>
              </a:rPr>
              <a:t>» en anglais) indique parfois une autorisation, </a:t>
            </a:r>
            <a:r>
              <a:rPr lang="fr-FR" b="1" dirty="0" smtClean="0">
                <a:latin typeface="Times New Roman" panose="02020603050405020304" pitchFamily="18" charset="0"/>
                <a:cs typeface="Times New Roman" panose="02020603050405020304" pitchFamily="18" charset="0"/>
              </a:rPr>
              <a:t>ou encore </a:t>
            </a:r>
            <a:r>
              <a:rPr lang="fr-FR" b="1" dirty="0">
                <a:latin typeface="Times New Roman" panose="02020603050405020304" pitchFamily="18" charset="0"/>
                <a:cs typeface="Times New Roman" panose="02020603050405020304" pitchFamily="18" charset="0"/>
              </a:rPr>
              <a:t>(«</a:t>
            </a:r>
            <a:r>
              <a:rPr lang="fr-FR" b="1" dirty="0" err="1">
                <a:latin typeface="Times New Roman" panose="02020603050405020304" pitchFamily="18" charset="0"/>
                <a:cs typeface="Times New Roman" panose="02020603050405020304" pitchFamily="18" charset="0"/>
              </a:rPr>
              <a:t>can</a:t>
            </a:r>
            <a:r>
              <a:rPr lang="fr-FR" b="1" dirty="0">
                <a:latin typeface="Times New Roman" panose="02020603050405020304" pitchFamily="18" charset="0"/>
                <a:cs typeface="Times New Roman" panose="02020603050405020304" pitchFamily="18" charset="0"/>
              </a:rPr>
              <a:t>» en anglais) une possibilité ou une </a:t>
            </a:r>
            <a:r>
              <a:rPr lang="fr-FR" b="1" dirty="0" smtClean="0">
                <a:latin typeface="Times New Roman" panose="02020603050405020304" pitchFamily="18" charset="0"/>
                <a:cs typeface="Times New Roman" panose="02020603050405020304" pitchFamily="18" charset="0"/>
              </a:rPr>
              <a:t>capacité.</a:t>
            </a:r>
          </a:p>
          <a:p>
            <a:pPr marL="285750" indent="-285750" algn="just">
              <a:lnSpc>
                <a:spcPct val="150000"/>
              </a:lnSpc>
              <a:buFontTx/>
              <a:buChar char="-"/>
            </a:pPr>
            <a:r>
              <a:rPr lang="fr-FR" b="1" dirty="0" smtClean="0">
                <a:latin typeface="Times New Roman" panose="02020603050405020304" pitchFamily="18" charset="0"/>
                <a:cs typeface="Times New Roman" panose="02020603050405020304" pitchFamily="18" charset="0"/>
              </a:rPr>
              <a:t>Les </a:t>
            </a:r>
            <a:r>
              <a:rPr lang="fr-FR" b="1" dirty="0">
                <a:latin typeface="Times New Roman" panose="02020603050405020304" pitchFamily="18" charset="0"/>
                <a:cs typeface="Times New Roman" panose="02020603050405020304" pitchFamily="18" charset="0"/>
              </a:rPr>
              <a:t>informations sous forme de «NOTE» sont fournies </a:t>
            </a:r>
            <a:r>
              <a:rPr lang="fr-FR" b="1" dirty="0" smtClean="0">
                <a:latin typeface="Times New Roman" panose="02020603050405020304" pitchFamily="18" charset="0"/>
                <a:cs typeface="Times New Roman" panose="02020603050405020304" pitchFamily="18" charset="0"/>
              </a:rPr>
              <a:t>pour clarifier </a:t>
            </a:r>
            <a:r>
              <a:rPr lang="fr-FR" b="1" dirty="0">
                <a:latin typeface="Times New Roman" panose="02020603050405020304" pitchFamily="18" charset="0"/>
                <a:cs typeface="Times New Roman" panose="02020603050405020304" pitchFamily="18" charset="0"/>
              </a:rPr>
              <a:t>l’exigence associée ou en faciliter la compréhension.</a:t>
            </a:r>
          </a:p>
        </p:txBody>
      </p:sp>
      <p:grpSp>
        <p:nvGrpSpPr>
          <p:cNvPr id="2" name="Groupe 1"/>
          <p:cNvGrpSpPr/>
          <p:nvPr/>
        </p:nvGrpSpPr>
        <p:grpSpPr>
          <a:xfrm>
            <a:off x="107504" y="3501159"/>
            <a:ext cx="8964488" cy="3168201"/>
            <a:chOff x="930798" y="3501159"/>
            <a:chExt cx="8642107" cy="3168201"/>
          </a:xfrm>
        </p:grpSpPr>
        <p:sp>
          <p:nvSpPr>
            <p:cNvPr id="60" name="Rectangle 5"/>
            <p:cNvSpPr>
              <a:spLocks noChangeArrowheads="1"/>
            </p:cNvSpPr>
            <p:nvPr/>
          </p:nvSpPr>
          <p:spPr bwMode="auto">
            <a:xfrm>
              <a:off x="1584896" y="3717032"/>
              <a:ext cx="5759478" cy="2294746"/>
            </a:xfrm>
            <a:prstGeom prst="rect">
              <a:avLst/>
            </a:prstGeom>
            <a:noFill/>
            <a:ln w="76200">
              <a:solidFill>
                <a:srgbClr val="CC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61" name="Rectangle 6"/>
            <p:cNvSpPr>
              <a:spLocks noChangeArrowheads="1"/>
            </p:cNvSpPr>
            <p:nvPr/>
          </p:nvSpPr>
          <p:spPr bwMode="auto">
            <a:xfrm>
              <a:off x="2123728" y="4520672"/>
              <a:ext cx="4752689"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a:r>
                <a:rPr lang="fr-FR" altLang="fr-FR" sz="2000" b="1" i="1" dirty="0">
                  <a:solidFill>
                    <a:srgbClr val="FF0000"/>
                  </a:solidFill>
                  <a:latin typeface="Arial" pitchFamily="34" charset="0"/>
                  <a:cs typeface="Arial" pitchFamily="34" charset="0"/>
                </a:rPr>
                <a:t>Systèmes </a:t>
              </a:r>
              <a:r>
                <a:rPr lang="fr-FR" altLang="fr-FR" sz="2000" b="1" i="1">
                  <a:solidFill>
                    <a:srgbClr val="FF0000"/>
                  </a:solidFill>
                  <a:latin typeface="Arial" pitchFamily="34" charset="0"/>
                  <a:cs typeface="Arial" pitchFamily="34" charset="0"/>
                </a:rPr>
                <a:t>de </a:t>
              </a:r>
              <a:r>
                <a:rPr lang="fr-FR" altLang="fr-FR" sz="2000" b="1" i="1" smtClean="0">
                  <a:solidFill>
                    <a:srgbClr val="FF0000"/>
                  </a:solidFill>
                  <a:latin typeface="Arial" pitchFamily="34" charset="0"/>
                  <a:cs typeface="Arial" pitchFamily="34" charset="0"/>
                </a:rPr>
                <a:t>Management de </a:t>
              </a:r>
              <a:r>
                <a:rPr lang="fr-FR" altLang="fr-FR" sz="2000" b="1" i="1" dirty="0">
                  <a:solidFill>
                    <a:srgbClr val="FF0000"/>
                  </a:solidFill>
                  <a:latin typeface="Arial" pitchFamily="34" charset="0"/>
                  <a:cs typeface="Arial" pitchFamily="34" charset="0"/>
                </a:rPr>
                <a:t>la </a:t>
              </a:r>
              <a:r>
                <a:rPr lang="fr-FR" altLang="fr-FR" sz="2000" b="1" i="1" dirty="0" smtClean="0">
                  <a:solidFill>
                    <a:srgbClr val="FF0000"/>
                  </a:solidFill>
                  <a:latin typeface="Arial" pitchFamily="34" charset="0"/>
                  <a:cs typeface="Arial" pitchFamily="34" charset="0"/>
                </a:rPr>
                <a:t>qualité (SMQ)</a:t>
              </a:r>
              <a:endParaRPr lang="fr-FR" altLang="fr-FR" sz="2000" b="1" i="1" dirty="0">
                <a:solidFill>
                  <a:srgbClr val="FF0000"/>
                </a:solidFill>
                <a:latin typeface="Arial" pitchFamily="34" charset="0"/>
                <a:cs typeface="Arial" pitchFamily="34" charset="0"/>
              </a:endParaRPr>
            </a:p>
          </p:txBody>
        </p:sp>
        <p:grpSp>
          <p:nvGrpSpPr>
            <p:cNvPr id="62" name="Group 7"/>
            <p:cNvGrpSpPr>
              <a:grpSpLocks/>
            </p:cNvGrpSpPr>
            <p:nvPr/>
          </p:nvGrpSpPr>
          <p:grpSpPr bwMode="auto">
            <a:xfrm>
              <a:off x="2556015" y="3501159"/>
              <a:ext cx="3859467" cy="801753"/>
              <a:chOff x="1453" y="726"/>
              <a:chExt cx="2244" cy="600"/>
            </a:xfrm>
            <a:solidFill>
              <a:schemeClr val="accent2">
                <a:lumMod val="40000"/>
                <a:lumOff val="60000"/>
              </a:schemeClr>
            </a:solidFill>
          </p:grpSpPr>
          <p:sp>
            <p:nvSpPr>
              <p:cNvPr id="63" name="Rectangle 8"/>
              <p:cNvSpPr>
                <a:spLocks noChangeArrowheads="1"/>
              </p:cNvSpPr>
              <p:nvPr/>
            </p:nvSpPr>
            <p:spPr bwMode="auto">
              <a:xfrm>
                <a:off x="1453" y="1026"/>
                <a:ext cx="2244" cy="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r>
                  <a:rPr lang="fr-FR" sz="2000" b="1" smtClean="0">
                    <a:solidFill>
                      <a:schemeClr val="tx1">
                        <a:lumMod val="85000"/>
                        <a:lumOff val="15000"/>
                      </a:schemeClr>
                    </a:solidFill>
                    <a:latin typeface="Times New Roman" panose="02020603050405020304" pitchFamily="18" charset="0"/>
                    <a:cs typeface="Times New Roman" panose="02020603050405020304" pitchFamily="18" charset="0"/>
                  </a:rPr>
                  <a:t>Principes </a:t>
                </a:r>
                <a:r>
                  <a:rPr lang="fr-FR" sz="2000" b="1" dirty="0">
                    <a:solidFill>
                      <a:schemeClr val="tx1">
                        <a:lumMod val="85000"/>
                        <a:lumOff val="15000"/>
                      </a:schemeClr>
                    </a:solidFill>
                    <a:latin typeface="Times New Roman" panose="02020603050405020304" pitchFamily="18" charset="0"/>
                    <a:cs typeface="Times New Roman" panose="02020603050405020304" pitchFamily="18" charset="0"/>
                  </a:rPr>
                  <a:t>essentiels et </a:t>
                </a:r>
                <a:r>
                  <a:rPr lang="fr-FR" sz="2000" b="1" dirty="0" smtClean="0">
                    <a:solidFill>
                      <a:schemeClr val="tx1">
                        <a:lumMod val="85000"/>
                        <a:lumOff val="15000"/>
                      </a:schemeClr>
                    </a:solidFill>
                    <a:latin typeface="Times New Roman" panose="02020603050405020304" pitchFamily="18" charset="0"/>
                    <a:cs typeface="Times New Roman" panose="02020603050405020304" pitchFamily="18" charset="0"/>
                  </a:rPr>
                  <a:t>vocabulaire</a:t>
                </a:r>
                <a:endParaRPr lang="fr-FR" altLang="fr-FR" sz="2000" b="1" i="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8" name="Rectangle 13"/>
              <p:cNvSpPr>
                <a:spLocks noChangeArrowheads="1"/>
              </p:cNvSpPr>
              <p:nvPr/>
            </p:nvSpPr>
            <p:spPr bwMode="auto">
              <a:xfrm>
                <a:off x="2042" y="726"/>
                <a:ext cx="737" cy="3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a:r>
                  <a:rPr lang="fr-FR" altLang="fr-FR" sz="2000" b="1" dirty="0">
                    <a:solidFill>
                      <a:srgbClr val="FFFF00"/>
                    </a:solidFill>
                    <a:latin typeface="Algerian" panose="04020705040A02060702" pitchFamily="82" charset="0"/>
                    <a:cs typeface="Arial" pitchFamily="34" charset="0"/>
                  </a:rPr>
                  <a:t>ISO 9000</a:t>
                </a:r>
              </a:p>
            </p:txBody>
          </p:sp>
        </p:grpSp>
        <p:sp>
          <p:nvSpPr>
            <p:cNvPr id="69" name="Rectangle 14"/>
            <p:cNvSpPr>
              <a:spLocks noChangeArrowheads="1"/>
            </p:cNvSpPr>
            <p:nvPr/>
          </p:nvSpPr>
          <p:spPr bwMode="auto">
            <a:xfrm>
              <a:off x="2267744" y="6268608"/>
              <a:ext cx="3456383" cy="400752"/>
            </a:xfrm>
            <a:prstGeom prst="rect">
              <a:avLst/>
            </a:prstGeom>
            <a:solidFill>
              <a:schemeClr val="bg1"/>
            </a:solidFill>
            <a:ln>
              <a:noFill/>
            </a:ln>
            <a:effectLst/>
          </p:spPr>
          <p:txBody>
            <a:bodyPr wrap="square" lIns="92075" tIns="46038" rIns="92075" bIns="46038">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r>
                <a:rPr lang="fr-FR" sz="2000" b="1" dirty="0">
                  <a:solidFill>
                    <a:schemeClr val="accent4">
                      <a:lumMod val="50000"/>
                    </a:schemeClr>
                  </a:solidFill>
                  <a:latin typeface="Times New Roman" panose="02020603050405020304" pitchFamily="18" charset="0"/>
                  <a:cs typeface="Times New Roman" panose="02020603050405020304" pitchFamily="18" charset="0"/>
                </a:rPr>
                <a:t>Lignes directrices pour </a:t>
              </a:r>
              <a:r>
                <a:rPr lang="fr-FR" sz="2000" b="1" dirty="0" smtClean="0">
                  <a:solidFill>
                    <a:schemeClr val="accent4">
                      <a:lumMod val="50000"/>
                    </a:schemeClr>
                  </a:solidFill>
                  <a:latin typeface="Times New Roman" panose="02020603050405020304" pitchFamily="18" charset="0"/>
                  <a:cs typeface="Times New Roman" panose="02020603050405020304" pitchFamily="18" charset="0"/>
                </a:rPr>
                <a:t>l'audit</a:t>
              </a:r>
              <a:endParaRPr lang="fr-FR" altLang="fr-FR" sz="2000" b="1" i="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74" name="Rectangle 19"/>
            <p:cNvSpPr>
              <a:spLocks noChangeArrowheads="1"/>
            </p:cNvSpPr>
            <p:nvPr/>
          </p:nvSpPr>
          <p:spPr bwMode="auto">
            <a:xfrm>
              <a:off x="3360444" y="5837106"/>
              <a:ext cx="1396830" cy="40020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a:r>
                <a:rPr lang="fr-FR" altLang="fr-FR" sz="2000" b="1" dirty="0">
                  <a:solidFill>
                    <a:srgbClr val="FFFF00"/>
                  </a:solidFill>
                  <a:latin typeface="Algerian" panose="04020705040A02060702" pitchFamily="82" charset="0"/>
                  <a:cs typeface="Arial" pitchFamily="34" charset="0"/>
                </a:rPr>
                <a:t>ISO 19011</a:t>
              </a:r>
            </a:p>
          </p:txBody>
        </p:sp>
        <p:sp>
          <p:nvSpPr>
            <p:cNvPr id="75" name="AutoShape 20"/>
            <p:cNvSpPr>
              <a:spLocks noChangeArrowheads="1"/>
            </p:cNvSpPr>
            <p:nvPr/>
          </p:nvSpPr>
          <p:spPr bwMode="auto">
            <a:xfrm rot="5400000">
              <a:off x="1004094" y="5104730"/>
              <a:ext cx="147638" cy="152400"/>
            </a:xfrm>
            <a:prstGeom prst="rtTriangle">
              <a:avLst/>
            </a:prstGeom>
            <a:solidFill>
              <a:srgbClr val="FF5050"/>
            </a:solidFill>
            <a:ln w="9525">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76" name="Rectangle 23"/>
            <p:cNvSpPr>
              <a:spLocks noChangeArrowheads="1"/>
            </p:cNvSpPr>
            <p:nvPr/>
          </p:nvSpPr>
          <p:spPr bwMode="auto">
            <a:xfrm>
              <a:off x="940594" y="5085184"/>
              <a:ext cx="1327150" cy="369888"/>
            </a:xfrm>
            <a:prstGeom prst="rect">
              <a:avLst/>
            </a:prstGeom>
            <a:solidFill>
              <a:schemeClr val="bg1"/>
            </a:solidFill>
            <a:ln>
              <a:noFill/>
            </a:ln>
            <a:effectLst/>
          </p:spPr>
          <p:txBody>
            <a:bodyPr wrap="none" lIns="92075" tIns="46038" rIns="92075" bIns="46038">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r>
                <a:rPr lang="fr-FR" altLang="fr-FR" sz="1800" b="1" i="1" dirty="0">
                  <a:solidFill>
                    <a:schemeClr val="tx2">
                      <a:lumMod val="50000"/>
                    </a:schemeClr>
                  </a:solidFill>
                  <a:latin typeface="Arial" pitchFamily="34" charset="0"/>
                  <a:cs typeface="Arial" pitchFamily="34" charset="0"/>
                </a:rPr>
                <a:t>Exigences</a:t>
              </a:r>
            </a:p>
          </p:txBody>
        </p:sp>
        <p:sp>
          <p:nvSpPr>
            <p:cNvPr id="81" name="Rectangle 28"/>
            <p:cNvSpPr>
              <a:spLocks noChangeArrowheads="1"/>
            </p:cNvSpPr>
            <p:nvPr/>
          </p:nvSpPr>
          <p:spPr bwMode="auto">
            <a:xfrm>
              <a:off x="930798" y="4581329"/>
              <a:ext cx="1267813" cy="40061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a:r>
                <a:rPr lang="fr-FR" altLang="fr-FR" sz="2000" b="1" dirty="0">
                  <a:solidFill>
                    <a:srgbClr val="FFFF00"/>
                  </a:solidFill>
                  <a:latin typeface="Algerian" panose="04020705040A02060702" pitchFamily="82" charset="0"/>
                  <a:cs typeface="Arial" pitchFamily="34" charset="0"/>
                </a:rPr>
                <a:t>ISO 9001</a:t>
              </a:r>
            </a:p>
          </p:txBody>
        </p:sp>
        <p:sp>
          <p:nvSpPr>
            <p:cNvPr id="82" name="Rectangle 29"/>
            <p:cNvSpPr>
              <a:spLocks noChangeArrowheads="1"/>
            </p:cNvSpPr>
            <p:nvPr/>
          </p:nvSpPr>
          <p:spPr bwMode="auto">
            <a:xfrm>
              <a:off x="5724128" y="5396381"/>
              <a:ext cx="3848777" cy="1200971"/>
            </a:xfrm>
            <a:prstGeom prst="rect">
              <a:avLst/>
            </a:prstGeom>
            <a:solidFill>
              <a:schemeClr val="bg1"/>
            </a:solidFill>
            <a:ln>
              <a:noFill/>
            </a:ln>
            <a:effectLst/>
          </p:spPr>
          <p:txBody>
            <a:bodyPr wrap="square" lIns="92075" tIns="46038" rIns="92075" bIns="46038">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just"/>
              <a:r>
                <a:rPr lang="fr-FR" sz="1800" b="1" dirty="0">
                  <a:solidFill>
                    <a:schemeClr val="bg2">
                      <a:lumMod val="10000"/>
                    </a:schemeClr>
                  </a:solidFill>
                  <a:latin typeface="Times New Roman" panose="02020603050405020304" pitchFamily="18" charset="0"/>
                  <a:cs typeface="Times New Roman" panose="02020603050405020304" pitchFamily="18" charset="0"/>
                </a:rPr>
                <a:t>Gestion des performances </a:t>
              </a:r>
              <a:r>
                <a:rPr lang="fr-FR" sz="1800" b="1" dirty="0" smtClean="0">
                  <a:solidFill>
                    <a:schemeClr val="bg2">
                      <a:lumMod val="10000"/>
                    </a:schemeClr>
                  </a:solidFill>
                  <a:latin typeface="Times New Roman" panose="02020603050405020304" pitchFamily="18" charset="0"/>
                  <a:cs typeface="Times New Roman" panose="02020603050405020304" pitchFamily="18" charset="0"/>
                </a:rPr>
                <a:t>durables </a:t>
              </a:r>
              <a:r>
                <a:rPr lang="fr-FR" sz="1800" b="1" smtClean="0">
                  <a:solidFill>
                    <a:schemeClr val="bg2">
                      <a:lumMod val="10000"/>
                    </a:schemeClr>
                  </a:solidFill>
                  <a:latin typeface="Times New Roman" panose="02020603050405020304" pitchFamily="18" charset="0"/>
                  <a:cs typeface="Times New Roman" panose="02020603050405020304" pitchFamily="18" charset="0"/>
                </a:rPr>
                <a:t>d'un organisme «Lignes </a:t>
              </a:r>
              <a:r>
                <a:rPr lang="fr-FR" sz="1800" b="1" dirty="0">
                  <a:solidFill>
                    <a:schemeClr val="bg2">
                      <a:lumMod val="10000"/>
                    </a:schemeClr>
                  </a:solidFill>
                  <a:latin typeface="Times New Roman" panose="02020603050405020304" pitchFamily="18" charset="0"/>
                  <a:cs typeface="Times New Roman" panose="02020603050405020304" pitchFamily="18" charset="0"/>
                </a:rPr>
                <a:t>directrices </a:t>
              </a:r>
              <a:r>
                <a:rPr lang="fr-FR" sz="1800" b="1" dirty="0" smtClean="0">
                  <a:solidFill>
                    <a:schemeClr val="bg2">
                      <a:lumMod val="10000"/>
                    </a:schemeClr>
                  </a:solidFill>
                  <a:latin typeface="Times New Roman" panose="02020603050405020304" pitchFamily="18" charset="0"/>
                  <a:cs typeface="Times New Roman" panose="02020603050405020304" pitchFamily="18" charset="0"/>
                </a:rPr>
                <a:t>aux organismes </a:t>
              </a:r>
              <a:r>
                <a:rPr lang="fr-FR" sz="1800" b="1" dirty="0">
                  <a:solidFill>
                    <a:schemeClr val="bg2">
                      <a:lumMod val="10000"/>
                    </a:schemeClr>
                  </a:solidFill>
                  <a:latin typeface="Times New Roman" panose="02020603050405020304" pitchFamily="18" charset="0"/>
                  <a:cs typeface="Times New Roman" panose="02020603050405020304" pitchFamily="18" charset="0"/>
                </a:rPr>
                <a:t>souhaitant aller </a:t>
              </a:r>
              <a:r>
                <a:rPr lang="fr-FR" sz="1800" b="1" dirty="0" smtClean="0">
                  <a:solidFill>
                    <a:schemeClr val="bg2">
                      <a:lumMod val="10000"/>
                    </a:schemeClr>
                  </a:solidFill>
                  <a:latin typeface="Times New Roman" panose="02020603050405020304" pitchFamily="18" charset="0"/>
                  <a:cs typeface="Times New Roman" panose="02020603050405020304" pitchFamily="18" charset="0"/>
                </a:rPr>
                <a:t>au-delà </a:t>
              </a:r>
              <a:r>
                <a:rPr lang="fr-FR" sz="1800" b="1" smtClean="0">
                  <a:solidFill>
                    <a:schemeClr val="bg2">
                      <a:lumMod val="10000"/>
                    </a:schemeClr>
                  </a:solidFill>
                  <a:latin typeface="Times New Roman" panose="02020603050405020304" pitchFamily="18" charset="0"/>
                  <a:cs typeface="Times New Roman" panose="02020603050405020304" pitchFamily="18" charset="0"/>
                </a:rPr>
                <a:t>des exigences»</a:t>
              </a:r>
              <a:endParaRPr lang="fr-FR" altLang="fr-FR" sz="1800" b="1" i="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87" name="Rectangle 37"/>
            <p:cNvSpPr>
              <a:spLocks noChangeArrowheads="1"/>
            </p:cNvSpPr>
            <p:nvPr/>
          </p:nvSpPr>
          <p:spPr bwMode="auto">
            <a:xfrm>
              <a:off x="6616553" y="4653336"/>
              <a:ext cx="1267815" cy="400610"/>
            </a:xfrm>
            <a:prstGeom prst="rect">
              <a:avLst/>
            </a:prstGeom>
            <a:solidFill>
              <a:schemeClr val="accent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a:r>
                <a:rPr lang="fr-FR" altLang="fr-FR" sz="2000" b="1" dirty="0">
                  <a:solidFill>
                    <a:srgbClr val="FFFF00"/>
                  </a:solidFill>
                  <a:latin typeface="Algerian" panose="04020705040A02060702" pitchFamily="82" charset="0"/>
                  <a:cs typeface="Arial" pitchFamily="34" charset="0"/>
                </a:rPr>
                <a:t>ISO 9004</a:t>
              </a:r>
            </a:p>
          </p:txBody>
        </p:sp>
      </p:grpSp>
      <p:sp>
        <p:nvSpPr>
          <p:cNvPr id="88" name="Rectangle 38"/>
          <p:cNvSpPr>
            <a:spLocks noChangeArrowheads="1"/>
          </p:cNvSpPr>
          <p:nvPr/>
        </p:nvSpPr>
        <p:spPr bwMode="auto">
          <a:xfrm>
            <a:off x="-11758" y="2987660"/>
            <a:ext cx="40318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b="1" dirty="0">
                <a:solidFill>
                  <a:srgbClr val="00B050"/>
                </a:solidFill>
                <a:effectLst>
                  <a:outerShdw blurRad="38100" dist="38100" dir="2700000" algn="tl">
                    <a:srgbClr val="C0C0C0"/>
                  </a:outerShdw>
                </a:effectLst>
                <a:latin typeface="Tahoma" pitchFamily="34" charset="0"/>
                <a:cs typeface="Arial" charset="0"/>
              </a:rPr>
              <a:t>LA SERIE DES NORMES ISO 9000</a:t>
            </a:r>
          </a:p>
        </p:txBody>
      </p:sp>
    </p:spTree>
    <p:extLst>
      <p:ext uri="{BB962C8B-B14F-4D97-AF65-F5344CB8AC3E}">
        <p14:creationId xmlns:p14="http://schemas.microsoft.com/office/powerpoint/2010/main" val="262016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wipe(down)">
                                      <p:cBhvr>
                                        <p:cTn id="13" dur="500"/>
                                        <p:tgtEl>
                                          <p:spTgt spid="8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116632"/>
            <a:ext cx="6858000" cy="369332"/>
          </a:xfrm>
          <a:prstGeom prst="rect">
            <a:avLst/>
          </a:prstGeom>
        </p:spPr>
        <p:txBody>
          <a:bodyPr wrap="square">
            <a:spAutoFit/>
          </a:bodyPr>
          <a:lstStyle/>
          <a:p>
            <a:r>
              <a:rPr lang="fr-FR" altLang="fr-FR" b="1">
                <a:solidFill>
                  <a:srgbClr val="00B0F0"/>
                </a:solidFill>
                <a:latin typeface="Times New Roman" panose="02020603050405020304" pitchFamily="18" charset="0"/>
                <a:cs typeface="Times New Roman" panose="02020603050405020304" pitchFamily="18" charset="0"/>
              </a:rPr>
              <a:t>LES </a:t>
            </a:r>
            <a:r>
              <a:rPr lang="fr-FR" altLang="fr-FR" b="1" smtClean="0">
                <a:solidFill>
                  <a:srgbClr val="00B0F0"/>
                </a:solidFill>
                <a:latin typeface="Times New Roman" panose="02020603050405020304" pitchFamily="18" charset="0"/>
                <a:cs typeface="Times New Roman" panose="02020603050405020304" pitchFamily="18" charset="0"/>
              </a:rPr>
              <a:t>7 </a:t>
            </a:r>
            <a:r>
              <a:rPr lang="fr-FR" altLang="fr-FR" b="1" dirty="0" smtClean="0">
                <a:solidFill>
                  <a:srgbClr val="00B0F0"/>
                </a:solidFill>
                <a:latin typeface="Times New Roman" panose="02020603050405020304" pitchFamily="18" charset="0"/>
                <a:cs typeface="Times New Roman" panose="02020603050405020304" pitchFamily="18" charset="0"/>
              </a:rPr>
              <a:t>PRINCIPES </a:t>
            </a:r>
            <a:r>
              <a:rPr lang="fr-FR" altLang="fr-FR" b="1" dirty="0">
                <a:solidFill>
                  <a:srgbClr val="00B0F0"/>
                </a:solidFill>
                <a:latin typeface="Times New Roman" panose="02020603050405020304" pitchFamily="18" charset="0"/>
                <a:cs typeface="Times New Roman" panose="02020603050405020304" pitchFamily="18" charset="0"/>
              </a:rPr>
              <a:t>DE MANAGEMENT DE LA QUALITÉ</a:t>
            </a:r>
          </a:p>
        </p:txBody>
      </p:sp>
      <p:sp>
        <p:nvSpPr>
          <p:cNvPr id="40" name="Rectangle 39"/>
          <p:cNvSpPr/>
          <p:nvPr/>
        </p:nvSpPr>
        <p:spPr>
          <a:xfrm>
            <a:off x="-15687" y="548680"/>
            <a:ext cx="9144000" cy="2308324"/>
          </a:xfrm>
          <a:prstGeom prst="rect">
            <a:avLst/>
          </a:prstGeom>
        </p:spPr>
        <p:txBody>
          <a:bodyPr wrap="square">
            <a:spAutoFit/>
          </a:bodyPr>
          <a:lstStyle/>
          <a:p>
            <a:pPr algn="just"/>
            <a:r>
              <a:rPr lang="fr-FR"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ORIENTATION </a:t>
            </a:r>
            <a:r>
              <a:rPr lang="fr-FR" b="1" u="sng"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CLIENT</a:t>
            </a:r>
          </a:p>
          <a:p>
            <a:pPr algn="just"/>
            <a:endParaRPr lang="fr-FR"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b="1" dirty="0" smtClean="0">
                <a:latin typeface="Times New Roman" panose="02020603050405020304" pitchFamily="18" charset="0"/>
                <a:cs typeface="Times New Roman" panose="02020603050405020304" pitchFamily="18" charset="0"/>
              </a:rPr>
              <a:t>	Les </a:t>
            </a:r>
            <a:r>
              <a:rPr lang="fr-FR" b="1" dirty="0">
                <a:latin typeface="Times New Roman" panose="02020603050405020304" pitchFamily="18" charset="0"/>
                <a:cs typeface="Times New Roman" panose="02020603050405020304" pitchFamily="18" charset="0"/>
              </a:rPr>
              <a:t>organismes dépendent de leurs clients, il convient donc qu’ils </a:t>
            </a:r>
            <a:r>
              <a:rPr lang="fr-FR" b="1" dirty="0" smtClean="0">
                <a:latin typeface="Times New Roman" panose="02020603050405020304" pitchFamily="18" charset="0"/>
                <a:cs typeface="Times New Roman" panose="02020603050405020304" pitchFamily="18" charset="0"/>
              </a:rPr>
              <a:t>en comprennent </a:t>
            </a:r>
            <a:r>
              <a:rPr lang="fr-FR" b="1" dirty="0">
                <a:latin typeface="Times New Roman" panose="02020603050405020304" pitchFamily="18" charset="0"/>
                <a:cs typeface="Times New Roman" panose="02020603050405020304" pitchFamily="18" charset="0"/>
              </a:rPr>
              <a:t>les besoins présents et </a:t>
            </a:r>
            <a:r>
              <a:rPr lang="fr-FR" b="1" dirty="0" smtClean="0">
                <a:latin typeface="Times New Roman" panose="02020603050405020304" pitchFamily="18" charset="0"/>
                <a:cs typeface="Times New Roman" panose="02020603050405020304" pitchFamily="18" charset="0"/>
              </a:rPr>
              <a:t>Futurs, qu’ils </a:t>
            </a:r>
            <a:r>
              <a:rPr lang="fr-FR" b="1" dirty="0">
                <a:latin typeface="Times New Roman" panose="02020603050405020304" pitchFamily="18" charset="0"/>
                <a:cs typeface="Times New Roman" panose="02020603050405020304" pitchFamily="18" charset="0"/>
              </a:rPr>
              <a:t>satisfassent </a:t>
            </a:r>
            <a:r>
              <a:rPr lang="fr-FR" b="1" dirty="0" smtClean="0">
                <a:latin typeface="Times New Roman" panose="02020603050405020304" pitchFamily="18" charset="0"/>
                <a:cs typeface="Times New Roman" panose="02020603050405020304" pitchFamily="18" charset="0"/>
              </a:rPr>
              <a:t>leurs exigences </a:t>
            </a:r>
            <a:r>
              <a:rPr lang="fr-FR" b="1" dirty="0">
                <a:latin typeface="Times New Roman" panose="02020603050405020304" pitchFamily="18" charset="0"/>
                <a:cs typeface="Times New Roman" panose="02020603050405020304" pitchFamily="18" charset="0"/>
              </a:rPr>
              <a:t>et qu’ils s’efforcent d’aller au </a:t>
            </a:r>
            <a:r>
              <a:rPr lang="fr-FR" b="1" dirty="0" smtClean="0">
                <a:latin typeface="Times New Roman" panose="02020603050405020304" pitchFamily="18" charset="0"/>
                <a:cs typeface="Times New Roman" panose="02020603050405020304" pitchFamily="18" charset="0"/>
              </a:rPr>
              <a:t>- devant </a:t>
            </a:r>
            <a:r>
              <a:rPr lang="fr-FR" b="1" dirty="0">
                <a:latin typeface="Times New Roman" panose="02020603050405020304" pitchFamily="18" charset="0"/>
                <a:cs typeface="Times New Roman" panose="02020603050405020304" pitchFamily="18" charset="0"/>
              </a:rPr>
              <a:t>de leurs </a:t>
            </a:r>
            <a:r>
              <a:rPr lang="fr-FR" b="1" dirty="0" smtClean="0">
                <a:latin typeface="Times New Roman" panose="02020603050405020304" pitchFamily="18" charset="0"/>
                <a:cs typeface="Times New Roman" panose="02020603050405020304" pitchFamily="18" charset="0"/>
              </a:rPr>
              <a:t>attentes.</a:t>
            </a:r>
            <a:endParaRPr lang="fr-FR" b="1" dirty="0">
              <a:latin typeface="Times New Roman" panose="02020603050405020304" pitchFamily="18" charset="0"/>
              <a:cs typeface="Times New Roman" panose="02020603050405020304" pitchFamily="18" charset="0"/>
            </a:endParaRPr>
          </a:p>
          <a:p>
            <a:pPr algn="just"/>
            <a:r>
              <a:rPr lang="fr-FR" b="1" dirty="0" smtClean="0">
                <a:latin typeface="Times New Roman" panose="02020603050405020304" pitchFamily="18" charset="0"/>
                <a:cs typeface="Times New Roman" panose="02020603050405020304" pitchFamily="18" charset="0"/>
              </a:rPr>
              <a:t>- Cerner </a:t>
            </a:r>
            <a:r>
              <a:rPr lang="fr-FR" b="1" dirty="0">
                <a:latin typeface="Times New Roman" panose="02020603050405020304" pitchFamily="18" charset="0"/>
                <a:cs typeface="Times New Roman" panose="02020603050405020304" pitchFamily="18" charset="0"/>
              </a:rPr>
              <a:t>et comprendre les besoins et les attentes </a:t>
            </a:r>
            <a:r>
              <a:rPr lang="fr-FR" b="1">
                <a:latin typeface="Times New Roman" panose="02020603050405020304" pitchFamily="18" charset="0"/>
                <a:cs typeface="Times New Roman" panose="02020603050405020304" pitchFamily="18" charset="0"/>
              </a:rPr>
              <a:t>du </a:t>
            </a:r>
            <a:r>
              <a:rPr lang="fr-FR" b="1" smtClean="0">
                <a:latin typeface="Times New Roman" panose="02020603050405020304" pitchFamily="18" charset="0"/>
                <a:cs typeface="Times New Roman" panose="02020603050405020304" pitchFamily="18" charset="0"/>
              </a:rPr>
              <a:t>client;</a:t>
            </a:r>
            <a:endParaRPr lang="fr-FR" b="1" dirty="0">
              <a:latin typeface="Times New Roman" panose="02020603050405020304" pitchFamily="18" charset="0"/>
              <a:cs typeface="Times New Roman" panose="02020603050405020304" pitchFamily="18" charset="0"/>
            </a:endParaRPr>
          </a:p>
          <a:p>
            <a:pPr algn="just"/>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Mesurer </a:t>
            </a:r>
            <a:r>
              <a:rPr lang="fr-FR" b="1" dirty="0">
                <a:latin typeface="Times New Roman" panose="02020603050405020304" pitchFamily="18" charset="0"/>
                <a:cs typeface="Times New Roman" panose="02020603050405020304" pitchFamily="18" charset="0"/>
              </a:rPr>
              <a:t>la satisfaction </a:t>
            </a:r>
            <a:r>
              <a:rPr lang="fr-FR" b="1">
                <a:latin typeface="Times New Roman" panose="02020603050405020304" pitchFamily="18" charset="0"/>
                <a:cs typeface="Times New Roman" panose="02020603050405020304" pitchFamily="18" charset="0"/>
              </a:rPr>
              <a:t>du </a:t>
            </a:r>
            <a:r>
              <a:rPr lang="fr-FR" b="1" smtClean="0">
                <a:latin typeface="Times New Roman" panose="02020603050405020304" pitchFamily="18" charset="0"/>
                <a:cs typeface="Times New Roman" panose="02020603050405020304" pitchFamily="18" charset="0"/>
              </a:rPr>
              <a:t>client;</a:t>
            </a:r>
            <a:endParaRPr lang="fr-FR" b="1" dirty="0">
              <a:latin typeface="Times New Roman" panose="02020603050405020304" pitchFamily="18" charset="0"/>
              <a:cs typeface="Times New Roman" panose="02020603050405020304" pitchFamily="18" charset="0"/>
            </a:endParaRPr>
          </a:p>
          <a:p>
            <a:pPr algn="just"/>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Gérer </a:t>
            </a:r>
            <a:r>
              <a:rPr lang="fr-FR" b="1" dirty="0">
                <a:latin typeface="Times New Roman" panose="02020603050405020304" pitchFamily="18" charset="0"/>
                <a:cs typeface="Times New Roman" panose="02020603050405020304" pitchFamily="18" charset="0"/>
              </a:rPr>
              <a:t>méthodiquement les relations avec </a:t>
            </a:r>
            <a:r>
              <a:rPr lang="fr-FR" b="1">
                <a:latin typeface="Times New Roman" panose="02020603050405020304" pitchFamily="18" charset="0"/>
                <a:cs typeface="Times New Roman" panose="02020603050405020304" pitchFamily="18" charset="0"/>
              </a:rPr>
              <a:t>le </a:t>
            </a:r>
            <a:r>
              <a:rPr lang="fr-FR" b="1" smtClean="0">
                <a:latin typeface="Times New Roman" panose="02020603050405020304" pitchFamily="18" charset="0"/>
                <a:cs typeface="Times New Roman" panose="02020603050405020304" pitchFamily="18" charset="0"/>
              </a:rPr>
              <a:t>client.</a:t>
            </a:r>
            <a:endParaRPr lang="fr-FR" b="1" dirty="0">
              <a:latin typeface="Times New Roman" panose="02020603050405020304" pitchFamily="18" charset="0"/>
              <a:cs typeface="Times New Roman" panose="02020603050405020304" pitchFamily="18" charset="0"/>
            </a:endParaRPr>
          </a:p>
        </p:txBody>
      </p:sp>
      <p:sp>
        <p:nvSpPr>
          <p:cNvPr id="41" name="Rectangle 2"/>
          <p:cNvSpPr>
            <a:spLocks noChangeArrowheads="1"/>
          </p:cNvSpPr>
          <p:nvPr/>
        </p:nvSpPr>
        <p:spPr bwMode="auto">
          <a:xfrm>
            <a:off x="-1016" y="2853878"/>
            <a:ext cx="172819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r>
              <a:rPr lang="fr-FR" altLang="fr-FR" sz="1800"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LEADERSHIP</a:t>
            </a:r>
          </a:p>
        </p:txBody>
      </p:sp>
      <p:sp>
        <p:nvSpPr>
          <p:cNvPr id="42" name="AutoShape 4"/>
          <p:cNvSpPr>
            <a:spLocks noChangeArrowheads="1"/>
          </p:cNvSpPr>
          <p:nvPr/>
        </p:nvSpPr>
        <p:spPr bwMode="auto">
          <a:xfrm>
            <a:off x="922451" y="4551238"/>
            <a:ext cx="2065373" cy="2129617"/>
          </a:xfrm>
          <a:prstGeom prst="verticalScroll">
            <a:avLst>
              <a:gd name="adj" fmla="val 12500"/>
            </a:avLst>
          </a:prstGeom>
          <a:solidFill>
            <a:schemeClr val="bg1"/>
          </a:solidFill>
          <a:ln w="25400">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eaLnBrk="1" hangingPunct="1"/>
            <a:r>
              <a:rPr lang="fr-FR" altLang="fr-FR" sz="1800">
                <a:latin typeface="Times New Roman" pitchFamily="18" charset="0"/>
                <a:cs typeface="Times New Roman" panose="02020603050405020304" pitchFamily="18" charset="0"/>
              </a:rPr>
              <a:t>POLITIQUE </a:t>
            </a:r>
          </a:p>
          <a:p>
            <a:pPr algn="ctr" eaLnBrk="1" hangingPunct="1"/>
            <a:r>
              <a:rPr lang="fr-FR" altLang="fr-FR" sz="1800">
                <a:latin typeface="Times New Roman" pitchFamily="18" charset="0"/>
                <a:cs typeface="Times New Roman" panose="02020603050405020304" pitchFamily="18" charset="0"/>
              </a:rPr>
              <a:t>QUALITE </a:t>
            </a:r>
          </a:p>
          <a:p>
            <a:pPr algn="ctr" eaLnBrk="1" hangingPunct="1"/>
            <a:r>
              <a:rPr lang="fr-FR" altLang="fr-FR" sz="1800">
                <a:latin typeface="Times New Roman" pitchFamily="18" charset="0"/>
                <a:cs typeface="Times New Roman" panose="02020603050405020304" pitchFamily="18" charset="0"/>
              </a:rPr>
              <a:t>GROUPE </a:t>
            </a:r>
          </a:p>
        </p:txBody>
      </p:sp>
      <p:sp>
        <p:nvSpPr>
          <p:cNvPr id="43" name="Line 5"/>
          <p:cNvSpPr>
            <a:spLocks noChangeShapeType="1"/>
          </p:cNvSpPr>
          <p:nvPr/>
        </p:nvSpPr>
        <p:spPr bwMode="auto">
          <a:xfrm>
            <a:off x="2715137" y="5643337"/>
            <a:ext cx="1079500" cy="0"/>
          </a:xfrm>
          <a:prstGeom prst="line">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Times New Roman" panose="02020603050405020304" pitchFamily="18" charset="0"/>
              <a:cs typeface="Times New Roman" panose="02020603050405020304" pitchFamily="18" charset="0"/>
            </a:endParaRPr>
          </a:p>
        </p:txBody>
      </p:sp>
      <p:sp>
        <p:nvSpPr>
          <p:cNvPr id="44" name="Line 6"/>
          <p:cNvSpPr>
            <a:spLocks noChangeShapeType="1"/>
          </p:cNvSpPr>
          <p:nvPr/>
        </p:nvSpPr>
        <p:spPr bwMode="auto">
          <a:xfrm>
            <a:off x="3794637" y="4725144"/>
            <a:ext cx="0" cy="1877789"/>
          </a:xfrm>
          <a:prstGeom prst="line">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Times New Roman" panose="02020603050405020304" pitchFamily="18" charset="0"/>
              <a:cs typeface="Times New Roman" panose="02020603050405020304" pitchFamily="18" charset="0"/>
            </a:endParaRPr>
          </a:p>
        </p:txBody>
      </p:sp>
      <p:sp>
        <p:nvSpPr>
          <p:cNvPr id="45" name="Line 7"/>
          <p:cNvSpPr>
            <a:spLocks noChangeShapeType="1"/>
          </p:cNvSpPr>
          <p:nvPr/>
        </p:nvSpPr>
        <p:spPr bwMode="auto">
          <a:xfrm>
            <a:off x="3816152" y="4725144"/>
            <a:ext cx="863600" cy="0"/>
          </a:xfrm>
          <a:prstGeom prst="line">
            <a:avLst/>
          </a:prstGeom>
          <a:noFill/>
          <a:ln w="2540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Times New Roman" panose="02020603050405020304" pitchFamily="18" charset="0"/>
              <a:cs typeface="Times New Roman" panose="02020603050405020304" pitchFamily="18" charset="0"/>
            </a:endParaRPr>
          </a:p>
        </p:txBody>
      </p:sp>
      <p:sp>
        <p:nvSpPr>
          <p:cNvPr id="46" name="Line 8"/>
          <p:cNvSpPr>
            <a:spLocks noChangeShapeType="1"/>
          </p:cNvSpPr>
          <p:nvPr/>
        </p:nvSpPr>
        <p:spPr bwMode="auto">
          <a:xfrm>
            <a:off x="3817775" y="6602933"/>
            <a:ext cx="863600" cy="0"/>
          </a:xfrm>
          <a:prstGeom prst="line">
            <a:avLst/>
          </a:prstGeom>
          <a:noFill/>
          <a:ln w="25400">
            <a:solidFill>
              <a:srgbClr val="808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Times New Roman" panose="02020603050405020304" pitchFamily="18" charset="0"/>
              <a:cs typeface="Times New Roman" panose="02020603050405020304" pitchFamily="18" charset="0"/>
            </a:endParaRPr>
          </a:p>
        </p:txBody>
      </p:sp>
      <p:sp>
        <p:nvSpPr>
          <p:cNvPr id="47" name="Line 9"/>
          <p:cNvSpPr>
            <a:spLocks noChangeShapeType="1"/>
          </p:cNvSpPr>
          <p:nvPr/>
        </p:nvSpPr>
        <p:spPr bwMode="auto">
          <a:xfrm>
            <a:off x="3817775" y="5643337"/>
            <a:ext cx="863600" cy="0"/>
          </a:xfrm>
          <a:prstGeom prst="line">
            <a:avLst/>
          </a:prstGeom>
          <a:noFill/>
          <a:ln w="2540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Times New Roman" panose="02020603050405020304" pitchFamily="18" charset="0"/>
              <a:cs typeface="Times New Roman" panose="02020603050405020304" pitchFamily="18" charset="0"/>
            </a:endParaRPr>
          </a:p>
        </p:txBody>
      </p:sp>
      <p:sp>
        <p:nvSpPr>
          <p:cNvPr id="48" name="AutoShape 10"/>
          <p:cNvSpPr>
            <a:spLocks noChangeArrowheads="1"/>
          </p:cNvSpPr>
          <p:nvPr/>
        </p:nvSpPr>
        <p:spPr bwMode="auto">
          <a:xfrm>
            <a:off x="4681375" y="4493886"/>
            <a:ext cx="576263" cy="665162"/>
          </a:xfrm>
          <a:prstGeom prst="verticalScroll">
            <a:avLst>
              <a:gd name="adj" fmla="val 12500"/>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sz="1800">
              <a:latin typeface="Times New Roman" panose="02020603050405020304" pitchFamily="18" charset="0"/>
              <a:cs typeface="Times New Roman" panose="02020603050405020304" pitchFamily="18" charset="0"/>
            </a:endParaRPr>
          </a:p>
        </p:txBody>
      </p:sp>
      <p:sp>
        <p:nvSpPr>
          <p:cNvPr id="49" name="Text Box 11"/>
          <p:cNvSpPr txBox="1">
            <a:spLocks noChangeArrowheads="1"/>
          </p:cNvSpPr>
          <p:nvPr/>
        </p:nvSpPr>
        <p:spPr bwMode="auto">
          <a:xfrm>
            <a:off x="5257638" y="4551238"/>
            <a:ext cx="22666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eaLnBrk="1" hangingPunct="1">
              <a:spcBef>
                <a:spcPct val="50000"/>
              </a:spcBef>
            </a:pPr>
            <a:r>
              <a:rPr lang="fr-FR" altLang="fr-FR" sz="1800" dirty="0">
                <a:latin typeface="Times New Roman" panose="02020603050405020304" pitchFamily="18" charset="0"/>
                <a:cs typeface="Times New Roman" panose="02020603050405020304" pitchFamily="18" charset="0"/>
              </a:rPr>
              <a:t>Politique qualité site</a:t>
            </a:r>
          </a:p>
        </p:txBody>
      </p:sp>
      <p:sp>
        <p:nvSpPr>
          <p:cNvPr id="50" name="AutoShape 12"/>
          <p:cNvSpPr>
            <a:spLocks noChangeArrowheads="1"/>
          </p:cNvSpPr>
          <p:nvPr/>
        </p:nvSpPr>
        <p:spPr bwMode="auto">
          <a:xfrm>
            <a:off x="4747058" y="5283465"/>
            <a:ext cx="576263" cy="665162"/>
          </a:xfrm>
          <a:prstGeom prst="verticalScroll">
            <a:avLst>
              <a:gd name="adj" fmla="val 12500"/>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sz="1800">
              <a:latin typeface="Times New Roman" panose="02020603050405020304" pitchFamily="18" charset="0"/>
              <a:cs typeface="Times New Roman" panose="02020603050405020304" pitchFamily="18" charset="0"/>
            </a:endParaRPr>
          </a:p>
        </p:txBody>
      </p:sp>
      <p:sp>
        <p:nvSpPr>
          <p:cNvPr id="51" name="Text Box 13"/>
          <p:cNvSpPr txBox="1">
            <a:spLocks noChangeArrowheads="1"/>
          </p:cNvSpPr>
          <p:nvPr/>
        </p:nvSpPr>
        <p:spPr bwMode="auto">
          <a:xfrm>
            <a:off x="5346966" y="5340872"/>
            <a:ext cx="23933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eaLnBrk="1" hangingPunct="1">
              <a:spcBef>
                <a:spcPct val="50000"/>
              </a:spcBef>
            </a:pPr>
            <a:r>
              <a:rPr lang="fr-FR" altLang="fr-FR" sz="1800" dirty="0">
                <a:latin typeface="Times New Roman" panose="02020603050405020304" pitchFamily="18" charset="0"/>
                <a:cs typeface="Times New Roman" panose="02020603050405020304" pitchFamily="18" charset="0"/>
              </a:rPr>
              <a:t>Politique qualité entité</a:t>
            </a:r>
          </a:p>
        </p:txBody>
      </p:sp>
      <p:sp>
        <p:nvSpPr>
          <p:cNvPr id="52" name="Rectangle 51"/>
          <p:cNvSpPr/>
          <p:nvPr/>
        </p:nvSpPr>
        <p:spPr>
          <a:xfrm>
            <a:off x="-36512" y="3448769"/>
            <a:ext cx="9144000" cy="923330"/>
          </a:xfrm>
          <a:prstGeom prst="rect">
            <a:avLst/>
          </a:prstGeom>
        </p:spPr>
        <p:txBody>
          <a:bodyPr wrap="square">
            <a:spAutoFit/>
          </a:bodyPr>
          <a:lstStyle/>
          <a:p>
            <a:pPr algn="just">
              <a:spcBef>
                <a:spcPct val="20000"/>
              </a:spcBef>
            </a:pPr>
            <a:r>
              <a:rPr lang="fr-FR" altLang="fr-FR" b="1" dirty="0" smtClean="0">
                <a:latin typeface="Times New Roman" panose="02020603050405020304" pitchFamily="18" charset="0"/>
                <a:cs typeface="Times New Roman" panose="02020603050405020304" pitchFamily="18" charset="0"/>
              </a:rPr>
              <a:t>	Les </a:t>
            </a:r>
            <a:r>
              <a:rPr lang="fr-FR" altLang="fr-FR" b="1" dirty="0">
                <a:latin typeface="Times New Roman" panose="02020603050405020304" pitchFamily="18" charset="0"/>
                <a:cs typeface="Times New Roman" panose="02020603050405020304" pitchFamily="18" charset="0"/>
              </a:rPr>
              <a:t>dirigeants établissent la finalité et les orientations de l’organisme. Il convient qu’ils créent  et maintiennent un environnement interne dans lequel les personnes peuvent pleinement s’impliquer dans la réalisation des objectifs de l’organisme.</a:t>
            </a:r>
          </a:p>
        </p:txBody>
      </p:sp>
    </p:spTree>
    <p:extLst>
      <p:ext uri="{BB962C8B-B14F-4D97-AF65-F5344CB8AC3E}">
        <p14:creationId xmlns:p14="http://schemas.microsoft.com/office/powerpoint/2010/main" val="414156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28813" y="0"/>
            <a:ext cx="4929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fr-FR" altLang="fr-FR" b="1">
                <a:latin typeface="Times New Roman" pitchFamily="18" charset="0"/>
                <a:cs typeface="Times New Roman" pitchFamily="18" charset="0"/>
              </a:rPr>
              <a:t>et les mettent en œuvre par des moyens tels que:</a:t>
            </a:r>
          </a:p>
        </p:txBody>
      </p:sp>
      <p:sp>
        <p:nvSpPr>
          <p:cNvPr id="3" name="Rectangle 9"/>
          <p:cNvSpPr>
            <a:spLocks noChangeArrowheads="1"/>
          </p:cNvSpPr>
          <p:nvPr/>
        </p:nvSpPr>
        <p:spPr bwMode="auto">
          <a:xfrm>
            <a:off x="0" y="428625"/>
            <a:ext cx="63579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fr-FR" altLang="fr-FR" b="1">
                <a:latin typeface="Times New Roman" pitchFamily="18" charset="0"/>
                <a:cs typeface="Times New Roman" pitchFamily="18" charset="0"/>
              </a:rPr>
              <a:t>- la </a:t>
            </a:r>
            <a:r>
              <a:rPr lang="fr-FR" altLang="fr-FR" b="1">
                <a:solidFill>
                  <a:srgbClr val="FF0000"/>
                </a:solidFill>
                <a:latin typeface="Times New Roman" pitchFamily="18" charset="0"/>
                <a:cs typeface="Times New Roman" pitchFamily="18" charset="0"/>
              </a:rPr>
              <a:t>planification de la qualité</a:t>
            </a:r>
            <a:r>
              <a:rPr lang="fr-FR" altLang="fr-FR" b="1">
                <a:latin typeface="Times New Roman" pitchFamily="18" charset="0"/>
                <a:cs typeface="Times New Roman" pitchFamily="18" charset="0"/>
              </a:rPr>
              <a:t>,</a:t>
            </a:r>
          </a:p>
          <a:p>
            <a:pPr algn="just" eaLnBrk="1" hangingPunct="1">
              <a:spcBef>
                <a:spcPct val="50000"/>
              </a:spcBef>
            </a:pPr>
            <a:r>
              <a:rPr lang="fr-FR" altLang="fr-FR" b="1">
                <a:latin typeface="Times New Roman" pitchFamily="18" charset="0"/>
                <a:cs typeface="Times New Roman" pitchFamily="18" charset="0"/>
              </a:rPr>
              <a:t>- la </a:t>
            </a:r>
            <a:r>
              <a:rPr lang="fr-FR" altLang="fr-FR" b="1">
                <a:solidFill>
                  <a:srgbClr val="FF0000"/>
                </a:solidFill>
                <a:latin typeface="Times New Roman" pitchFamily="18" charset="0"/>
                <a:cs typeface="Times New Roman" pitchFamily="18" charset="0"/>
              </a:rPr>
              <a:t>maîtrise de la qualité,</a:t>
            </a:r>
          </a:p>
          <a:p>
            <a:pPr algn="just" eaLnBrk="1" hangingPunct="1">
              <a:spcBef>
                <a:spcPct val="50000"/>
              </a:spcBef>
              <a:buFontTx/>
              <a:buChar char="-"/>
            </a:pPr>
            <a:r>
              <a:rPr lang="fr-FR" altLang="fr-FR" b="1">
                <a:solidFill>
                  <a:schemeClr val="tx2"/>
                </a:solidFill>
                <a:latin typeface="Times New Roman" pitchFamily="18" charset="0"/>
                <a:cs typeface="Times New Roman" pitchFamily="18" charset="0"/>
              </a:rPr>
              <a:t> l</a:t>
            </a:r>
            <a:r>
              <a:rPr lang="fr-FR" altLang="fr-FR" b="1">
                <a:solidFill>
                  <a:srgbClr val="FF0000"/>
                </a:solidFill>
                <a:latin typeface="Times New Roman" pitchFamily="18" charset="0"/>
                <a:cs typeface="Times New Roman" pitchFamily="18" charset="0"/>
              </a:rPr>
              <a:t>'assurance de la qualité,</a:t>
            </a:r>
          </a:p>
          <a:p>
            <a:pPr algn="just" eaLnBrk="1" hangingPunct="1">
              <a:spcBef>
                <a:spcPct val="50000"/>
              </a:spcBef>
              <a:buFontTx/>
              <a:buChar char="-"/>
            </a:pPr>
            <a:r>
              <a:rPr lang="fr-FR" altLang="fr-FR" b="1">
                <a:solidFill>
                  <a:schemeClr val="tx2"/>
                </a:solidFill>
                <a:latin typeface="Times New Roman" pitchFamily="18" charset="0"/>
                <a:cs typeface="Times New Roman" pitchFamily="18" charset="0"/>
              </a:rPr>
              <a:t> l</a:t>
            </a:r>
            <a:r>
              <a:rPr lang="fr-FR" altLang="fr-FR" b="1">
                <a:solidFill>
                  <a:srgbClr val="FF0000"/>
                </a:solidFill>
                <a:latin typeface="Times New Roman" pitchFamily="18" charset="0"/>
                <a:cs typeface="Times New Roman" pitchFamily="18" charset="0"/>
              </a:rPr>
              <a:t>'amélioration de la qualité</a:t>
            </a:r>
            <a:r>
              <a:rPr lang="fr-FR" altLang="fr-FR" b="1">
                <a:latin typeface="Times New Roman" pitchFamily="18" charset="0"/>
                <a:cs typeface="Times New Roman" pitchFamily="18" charset="0"/>
              </a:rPr>
              <a:t> dans le cadre du </a:t>
            </a:r>
            <a:r>
              <a:rPr lang="fr-FR" altLang="fr-FR" b="1">
                <a:solidFill>
                  <a:srgbClr val="FF0000"/>
                </a:solidFill>
                <a:latin typeface="Times New Roman" pitchFamily="18" charset="0"/>
                <a:cs typeface="Times New Roman" pitchFamily="18" charset="0"/>
              </a:rPr>
              <a:t>système qualité</a:t>
            </a:r>
            <a:r>
              <a:rPr lang="fr-FR" altLang="fr-FR" b="1">
                <a:latin typeface="Times New Roman" pitchFamily="18" charset="0"/>
                <a:cs typeface="Times New Roman" pitchFamily="18" charset="0"/>
              </a:rPr>
              <a:t>.</a:t>
            </a:r>
          </a:p>
        </p:txBody>
      </p:sp>
      <p:sp>
        <p:nvSpPr>
          <p:cNvPr id="4" name="Text Box 27"/>
          <p:cNvSpPr txBox="1">
            <a:spLocks noChangeArrowheads="1"/>
          </p:cNvSpPr>
          <p:nvPr/>
        </p:nvSpPr>
        <p:spPr bwMode="auto">
          <a:xfrm>
            <a:off x="0" y="2286000"/>
            <a:ext cx="2700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2000" b="1">
                <a:solidFill>
                  <a:srgbClr val="FF0000"/>
                </a:solidFill>
                <a:latin typeface="Times New Roman" pitchFamily="18" charset="0"/>
                <a:cs typeface="Times New Roman" pitchFamily="18" charset="0"/>
              </a:rPr>
              <a:t>Concepts de la qualité</a:t>
            </a:r>
          </a:p>
        </p:txBody>
      </p:sp>
      <p:pic>
        <p:nvPicPr>
          <p:cNvPr id="5" name="Image 4"/>
          <p:cNvPicPr>
            <a:picLocks noChangeAspect="1"/>
          </p:cNvPicPr>
          <p:nvPr/>
        </p:nvPicPr>
        <p:blipFill>
          <a:blip r:embed="rId2">
            <a:extLst/>
          </a:blip>
          <a:stretch>
            <a:fillRect/>
          </a:stretch>
        </p:blipFill>
        <p:spPr>
          <a:xfrm>
            <a:off x="2759065" y="4905874"/>
            <a:ext cx="1214446" cy="15011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081" y="3357563"/>
            <a:ext cx="4629610" cy="16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2">
            <a:extLst/>
          </a:blip>
          <a:stretch>
            <a:fillRect/>
          </a:stretch>
        </p:blipFill>
        <p:spPr>
          <a:xfrm>
            <a:off x="6276231" y="4941168"/>
            <a:ext cx="1024827" cy="1266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angle 7"/>
          <p:cNvSpPr>
            <a:spLocks noChangeArrowheads="1"/>
          </p:cNvSpPr>
          <p:nvPr/>
        </p:nvSpPr>
        <p:spPr bwMode="auto">
          <a:xfrm>
            <a:off x="2483768" y="2928938"/>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1400" b="1">
                <a:solidFill>
                  <a:srgbClr val="FF0000"/>
                </a:solidFill>
                <a:latin typeface="Tahoma" pitchFamily="34" charset="0"/>
                <a:cs typeface="Tahoma" pitchFamily="34" charset="0"/>
              </a:rPr>
              <a:t>Pour l’entreprise</a:t>
            </a:r>
            <a:endParaRPr lang="fr-FR" altLang="fr-FR" sz="1400">
              <a:latin typeface="Tahoma" pitchFamily="34" charset="0"/>
              <a:cs typeface="Tahoma" pitchFamily="34" charset="0"/>
            </a:endParaRPr>
          </a:p>
        </p:txBody>
      </p:sp>
      <p:sp>
        <p:nvSpPr>
          <p:cNvPr id="9" name="Rectangle 8"/>
          <p:cNvSpPr>
            <a:spLocks noChangeArrowheads="1"/>
          </p:cNvSpPr>
          <p:nvPr/>
        </p:nvSpPr>
        <p:spPr bwMode="auto">
          <a:xfrm>
            <a:off x="4453782" y="2928938"/>
            <a:ext cx="3071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1400" b="1" dirty="0">
                <a:solidFill>
                  <a:srgbClr val="FF0000"/>
                </a:solidFill>
                <a:latin typeface="Tahoma" pitchFamily="34" charset="0"/>
                <a:cs typeface="Tahoma" pitchFamily="34" charset="0"/>
              </a:rPr>
              <a:t>Selon la norme ISO 9000</a:t>
            </a:r>
            <a:endParaRPr lang="fr-FR" altLang="fr-FR" sz="1400" dirty="0">
              <a:latin typeface="Tahoma" pitchFamily="34" charset="0"/>
              <a:cs typeface="Tahoma" pitchFamily="34" charset="0"/>
            </a:endParaRPr>
          </a:p>
        </p:txBody>
      </p:sp>
      <p:pic>
        <p:nvPicPr>
          <p:cNvPr id="10" name="Image 9"/>
          <p:cNvPicPr>
            <a:picLocks noChangeAspect="1"/>
          </p:cNvPicPr>
          <p:nvPr/>
        </p:nvPicPr>
        <p:blipFill>
          <a:blip r:embed="rId4">
            <a:extLst/>
          </a:blip>
          <a:stretch>
            <a:fillRect/>
          </a:stretch>
        </p:blipFill>
        <p:spPr>
          <a:xfrm>
            <a:off x="4260007" y="4869160"/>
            <a:ext cx="1643074" cy="13939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040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9554"/>
            <a:ext cx="9144000" cy="1754326"/>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Établir </a:t>
            </a:r>
            <a:r>
              <a:rPr lang="fr-FR" b="1" dirty="0">
                <a:latin typeface="Times New Roman" panose="02020603050405020304" pitchFamily="18" charset="0"/>
                <a:cs typeface="Times New Roman" panose="02020603050405020304" pitchFamily="18" charset="0"/>
              </a:rPr>
              <a:t>une vision claire du futur de </a:t>
            </a:r>
            <a:r>
              <a:rPr lang="fr-FR" b="1" smtClean="0">
                <a:latin typeface="Times New Roman" panose="02020603050405020304" pitchFamily="18" charset="0"/>
                <a:cs typeface="Times New Roman" panose="02020603050405020304" pitchFamily="18" charset="0"/>
              </a:rPr>
              <a:t>l’organisme ;</a:t>
            </a:r>
            <a:endParaRPr lang="fr-FR" b="1" dirty="0" smtClean="0">
              <a:latin typeface="Times New Roman" panose="02020603050405020304" pitchFamily="18" charset="0"/>
              <a:cs typeface="Times New Roman" panose="02020603050405020304" pitchFamily="18" charset="0"/>
            </a:endParaRPr>
          </a:p>
          <a:p>
            <a:r>
              <a:rPr lang="fr-FR" b="1" dirty="0" smtClean="0">
                <a:latin typeface="Times New Roman" panose="02020603050405020304" pitchFamily="18" charset="0"/>
                <a:cs typeface="Times New Roman" panose="02020603050405020304" pitchFamily="18" charset="0"/>
              </a:rPr>
              <a:t> - Définir </a:t>
            </a:r>
            <a:r>
              <a:rPr lang="fr-FR" b="1" dirty="0">
                <a:latin typeface="Times New Roman" panose="02020603050405020304" pitchFamily="18" charset="0"/>
                <a:cs typeface="Times New Roman" panose="02020603050405020304" pitchFamily="18" charset="0"/>
              </a:rPr>
              <a:t>des objectifs et des </a:t>
            </a:r>
            <a:r>
              <a:rPr lang="fr-FR" b="1">
                <a:latin typeface="Times New Roman" panose="02020603050405020304" pitchFamily="18" charset="0"/>
                <a:cs typeface="Times New Roman" panose="02020603050405020304" pitchFamily="18" charset="0"/>
              </a:rPr>
              <a:t>cibles </a:t>
            </a:r>
            <a:r>
              <a:rPr lang="fr-FR" b="1" smtClean="0">
                <a:latin typeface="Times New Roman" panose="02020603050405020304" pitchFamily="18" charset="0"/>
                <a:cs typeface="Times New Roman" panose="02020603050405020304" pitchFamily="18" charset="0"/>
              </a:rPr>
              <a:t>réalisables;</a:t>
            </a:r>
            <a:endParaRPr lang="fr-FR" b="1" dirty="0">
              <a:latin typeface="Times New Roman" panose="02020603050405020304" pitchFamily="18" charset="0"/>
              <a:cs typeface="Times New Roman" panose="02020603050405020304" pitchFamily="18" charset="0"/>
            </a:endParaRPr>
          </a:p>
          <a:p>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Établir </a:t>
            </a:r>
            <a:r>
              <a:rPr lang="fr-FR" b="1" dirty="0">
                <a:latin typeface="Times New Roman" panose="02020603050405020304" pitchFamily="18" charset="0"/>
                <a:cs typeface="Times New Roman" panose="02020603050405020304" pitchFamily="18" charset="0"/>
              </a:rPr>
              <a:t>la confiance et éliminer </a:t>
            </a:r>
            <a:r>
              <a:rPr lang="fr-FR" b="1">
                <a:latin typeface="Times New Roman" panose="02020603050405020304" pitchFamily="18" charset="0"/>
                <a:cs typeface="Times New Roman" panose="02020603050405020304" pitchFamily="18" charset="0"/>
              </a:rPr>
              <a:t>les </a:t>
            </a:r>
            <a:r>
              <a:rPr lang="fr-FR" b="1" smtClean="0">
                <a:latin typeface="Times New Roman" panose="02020603050405020304" pitchFamily="18" charset="0"/>
                <a:cs typeface="Times New Roman" panose="02020603050405020304" pitchFamily="18" charset="0"/>
              </a:rPr>
              <a:t>craintes;</a:t>
            </a:r>
            <a:endParaRPr lang="fr-FR" b="1" dirty="0" smtClean="0">
              <a:latin typeface="Times New Roman" panose="02020603050405020304" pitchFamily="18" charset="0"/>
              <a:cs typeface="Times New Roman" panose="02020603050405020304" pitchFamily="18" charset="0"/>
            </a:endParaRPr>
          </a:p>
          <a:p>
            <a:pPr algn="just"/>
            <a:r>
              <a:rPr lang="fr-FR" altLang="fr-FR" b="1" dirty="0" smtClean="0">
                <a:solidFill>
                  <a:srgbClr val="000000"/>
                </a:solidFill>
                <a:latin typeface="Times New Roman" panose="02020603050405020304" pitchFamily="18" charset="0"/>
                <a:cs typeface="Times New Roman" panose="02020603050405020304" pitchFamily="18" charset="0"/>
              </a:rPr>
              <a:t> - Fournir </a:t>
            </a:r>
            <a:r>
              <a:rPr lang="fr-FR" altLang="fr-FR" b="1" dirty="0">
                <a:solidFill>
                  <a:srgbClr val="000000"/>
                </a:solidFill>
                <a:latin typeface="Times New Roman" panose="02020603050405020304" pitchFamily="18" charset="0"/>
                <a:cs typeface="Times New Roman" panose="02020603050405020304" pitchFamily="18" charset="0"/>
              </a:rPr>
              <a:t>au personnel les ressources et la formation nécessaires et la liberté d'agir de manière </a:t>
            </a:r>
            <a:r>
              <a:rPr lang="fr-FR" altLang="fr-FR" b="1">
                <a:solidFill>
                  <a:srgbClr val="000000"/>
                </a:solidFill>
                <a:latin typeface="Times New Roman" panose="02020603050405020304" pitchFamily="18" charset="0"/>
                <a:cs typeface="Times New Roman" panose="02020603050405020304" pitchFamily="18" charset="0"/>
              </a:rPr>
              <a:t>responsable </a:t>
            </a:r>
            <a:r>
              <a:rPr lang="fr-FR" altLang="fr-FR" b="1" smtClean="0">
                <a:solidFill>
                  <a:srgbClr val="000000"/>
                </a:solidFill>
                <a:latin typeface="Times New Roman" panose="02020603050405020304" pitchFamily="18" charset="0"/>
                <a:cs typeface="Times New Roman" panose="02020603050405020304" pitchFamily="18" charset="0"/>
              </a:rPr>
              <a:t>;</a:t>
            </a:r>
            <a:endParaRPr lang="fr-FR" altLang="fr-FR" b="1" dirty="0">
              <a:solidFill>
                <a:srgbClr val="000000"/>
              </a:solidFill>
              <a:latin typeface="Times New Roman" panose="02020603050405020304" pitchFamily="18" charset="0"/>
              <a:cs typeface="Times New Roman" panose="02020603050405020304" pitchFamily="18" charset="0"/>
            </a:endParaRPr>
          </a:p>
          <a:p>
            <a:r>
              <a:rPr lang="fr-FR" b="1" dirty="0" smtClean="0">
                <a:latin typeface="Times New Roman" panose="02020603050405020304" pitchFamily="18" charset="0"/>
                <a:cs typeface="Times New Roman" panose="02020603050405020304" pitchFamily="18" charset="0"/>
              </a:rPr>
              <a:t> - Susciter</a:t>
            </a:r>
            <a:r>
              <a:rPr lang="fr-FR" b="1" dirty="0">
                <a:latin typeface="Times New Roman" panose="02020603050405020304" pitchFamily="18" charset="0"/>
                <a:cs typeface="Times New Roman" panose="02020603050405020304" pitchFamily="18" charset="0"/>
              </a:rPr>
              <a:t>, encourager et reconnaître les contributions </a:t>
            </a:r>
            <a:r>
              <a:rPr lang="fr-FR" b="1">
                <a:latin typeface="Times New Roman" panose="02020603050405020304" pitchFamily="18" charset="0"/>
                <a:cs typeface="Times New Roman" panose="02020603050405020304" pitchFamily="18" charset="0"/>
              </a:rPr>
              <a:t>des </a:t>
            </a:r>
            <a:r>
              <a:rPr lang="fr-FR" b="1" smtClean="0">
                <a:latin typeface="Times New Roman" panose="02020603050405020304" pitchFamily="18" charset="0"/>
                <a:cs typeface="Times New Roman" panose="02020603050405020304" pitchFamily="18" charset="0"/>
              </a:rPr>
              <a:t>individus;</a:t>
            </a:r>
            <a:endParaRPr lang="fr-FR" b="1" dirty="0">
              <a:latin typeface="Times New Roman" panose="02020603050405020304" pitchFamily="18" charset="0"/>
              <a:cs typeface="Times New Roman" panose="02020603050405020304" pitchFamily="18" charset="0"/>
            </a:endParaRPr>
          </a:p>
        </p:txBody>
      </p:sp>
      <p:sp>
        <p:nvSpPr>
          <p:cNvPr id="16" name="Rectangle 15"/>
          <p:cNvSpPr/>
          <p:nvPr/>
        </p:nvSpPr>
        <p:spPr>
          <a:xfrm>
            <a:off x="35496" y="2477795"/>
            <a:ext cx="9144000" cy="1754326"/>
          </a:xfrm>
          <a:prstGeom prst="rect">
            <a:avLst/>
          </a:prstGeom>
        </p:spPr>
        <p:txBody>
          <a:bodyPr wrap="square">
            <a:spAutoFit/>
          </a:bodyPr>
          <a:lstStyle/>
          <a:p>
            <a:pPr algn="just"/>
            <a:r>
              <a:rPr lang="fr-FR" b="1" dirty="0" smtClean="0"/>
              <a:t>	Les </a:t>
            </a:r>
            <a:r>
              <a:rPr lang="fr-FR" b="1" dirty="0"/>
              <a:t>personnes à tous les niveaux sont l’essence même de </a:t>
            </a:r>
            <a:r>
              <a:rPr lang="fr-FR" b="1" dirty="0" smtClean="0"/>
              <a:t>l’organisme et </a:t>
            </a:r>
            <a:r>
              <a:rPr lang="fr-FR" b="1" dirty="0"/>
              <a:t>une totale implication de leur part permet d’utiliser </a:t>
            </a:r>
            <a:r>
              <a:rPr lang="fr-FR" b="1" dirty="0" smtClean="0"/>
              <a:t>leurs aptitudes </a:t>
            </a:r>
            <a:r>
              <a:rPr lang="fr-FR" b="1" dirty="0"/>
              <a:t>au profit </a:t>
            </a:r>
            <a:r>
              <a:rPr lang="fr-FR" b="1"/>
              <a:t>de </a:t>
            </a:r>
            <a:r>
              <a:rPr lang="fr-FR" b="1" smtClean="0"/>
              <a:t>l’organisme.</a:t>
            </a:r>
            <a:endParaRPr lang="fr-FR" b="1" dirty="0"/>
          </a:p>
          <a:p>
            <a:pPr algn="just"/>
            <a:r>
              <a:rPr lang="fr-FR" dirty="0"/>
              <a:t> </a:t>
            </a:r>
            <a:r>
              <a:rPr lang="fr-FR" dirty="0" smtClean="0"/>
              <a:t>- </a:t>
            </a:r>
            <a:r>
              <a:rPr lang="fr-FR" b="1" dirty="0" smtClean="0"/>
              <a:t>Le </a:t>
            </a:r>
            <a:r>
              <a:rPr lang="fr-FR" b="1" dirty="0"/>
              <a:t>personnel comprend l’importance de sa contribution et de son </a:t>
            </a:r>
            <a:r>
              <a:rPr lang="fr-FR" b="1" dirty="0" smtClean="0"/>
              <a:t>rôle </a:t>
            </a:r>
            <a:r>
              <a:rPr lang="fr-FR" b="1" smtClean="0"/>
              <a:t>dans l’organisme;</a:t>
            </a:r>
            <a:endParaRPr lang="fr-FR" b="1" dirty="0"/>
          </a:p>
          <a:p>
            <a:pPr algn="just"/>
            <a:r>
              <a:rPr lang="fr-FR" dirty="0"/>
              <a:t> </a:t>
            </a:r>
            <a:r>
              <a:rPr lang="fr-FR" dirty="0" smtClean="0"/>
              <a:t>- </a:t>
            </a:r>
            <a:r>
              <a:rPr lang="fr-FR" b="1" dirty="0" smtClean="0"/>
              <a:t>Le </a:t>
            </a:r>
            <a:r>
              <a:rPr lang="fr-FR" b="1" dirty="0"/>
              <a:t>personnel identifie ce qui freine ses performances par rapport </a:t>
            </a:r>
            <a:r>
              <a:rPr lang="fr-FR" b="1" dirty="0" smtClean="0"/>
              <a:t>aux buts </a:t>
            </a:r>
            <a:r>
              <a:rPr lang="fr-FR" b="1" dirty="0"/>
              <a:t>et </a:t>
            </a:r>
            <a:r>
              <a:rPr lang="fr-FR" b="1"/>
              <a:t>objectifs </a:t>
            </a:r>
            <a:r>
              <a:rPr lang="fr-FR" b="1" smtClean="0"/>
              <a:t>individuels;</a:t>
            </a:r>
            <a:endParaRPr lang="fr-FR" b="1" dirty="0"/>
          </a:p>
          <a:p>
            <a:pPr algn="just"/>
            <a:r>
              <a:rPr lang="fr-FR" dirty="0"/>
              <a:t> </a:t>
            </a:r>
            <a:r>
              <a:rPr lang="fr-FR" dirty="0" smtClean="0"/>
              <a:t>- </a:t>
            </a:r>
            <a:r>
              <a:rPr lang="fr-FR" b="1" dirty="0" smtClean="0"/>
              <a:t>Le </a:t>
            </a:r>
            <a:r>
              <a:rPr lang="fr-FR" b="1" dirty="0"/>
              <a:t>personnel débat ouvertement </a:t>
            </a:r>
            <a:r>
              <a:rPr lang="fr-FR" b="1"/>
              <a:t>les </a:t>
            </a:r>
            <a:r>
              <a:rPr lang="fr-FR" b="1" smtClean="0"/>
              <a:t>problèmes.</a:t>
            </a:r>
            <a:endParaRPr lang="fr-FR" dirty="0"/>
          </a:p>
        </p:txBody>
      </p:sp>
      <p:sp>
        <p:nvSpPr>
          <p:cNvPr id="17" name="Rectangle 16"/>
          <p:cNvSpPr/>
          <p:nvPr/>
        </p:nvSpPr>
        <p:spPr>
          <a:xfrm>
            <a:off x="-6961" y="1899532"/>
            <a:ext cx="3642857" cy="369332"/>
          </a:xfrm>
          <a:prstGeom prst="rect">
            <a:avLst/>
          </a:prstGeom>
        </p:spPr>
        <p:txBody>
          <a:bodyPr wrap="none">
            <a:spAutoFit/>
          </a:bodyPr>
          <a:lstStyle/>
          <a:p>
            <a:pPr algn="just"/>
            <a:r>
              <a:rPr lang="fr-FR"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IMPLICATION DU PERSONNEL</a:t>
            </a:r>
          </a:p>
        </p:txBody>
      </p:sp>
      <p:sp>
        <p:nvSpPr>
          <p:cNvPr id="18" name="AutoShape 4"/>
          <p:cNvSpPr>
            <a:spLocks noChangeArrowheads="1"/>
          </p:cNvSpPr>
          <p:nvPr/>
        </p:nvSpPr>
        <p:spPr bwMode="auto">
          <a:xfrm>
            <a:off x="446042" y="4693110"/>
            <a:ext cx="1368425" cy="1498600"/>
          </a:xfrm>
          <a:prstGeom prst="verticalScroll">
            <a:avLst>
              <a:gd name="adj" fmla="val 12500"/>
            </a:avLst>
          </a:prstGeom>
          <a:solidFill>
            <a:schemeClr val="bg1"/>
          </a:solidFill>
          <a:ln w="25400">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eaLnBrk="1" hangingPunct="1"/>
            <a:r>
              <a:rPr lang="fr-FR" altLang="fr-FR" sz="1400">
                <a:latin typeface="Times New Roman" pitchFamily="18" charset="0"/>
              </a:rPr>
              <a:t>POLITIQUE </a:t>
            </a:r>
          </a:p>
          <a:p>
            <a:pPr algn="ctr" eaLnBrk="1" hangingPunct="1"/>
            <a:r>
              <a:rPr lang="fr-FR" altLang="fr-FR" sz="1400">
                <a:latin typeface="Times New Roman" pitchFamily="18" charset="0"/>
              </a:rPr>
              <a:t>QUALITE </a:t>
            </a:r>
          </a:p>
          <a:p>
            <a:pPr algn="ctr" eaLnBrk="1" hangingPunct="1"/>
            <a:r>
              <a:rPr lang="fr-FR" altLang="fr-FR" sz="1400">
                <a:latin typeface="Times New Roman" pitchFamily="18" charset="0"/>
              </a:rPr>
              <a:t>GROUPE </a:t>
            </a:r>
          </a:p>
          <a:p>
            <a:pPr algn="ctr" eaLnBrk="1" hangingPunct="1"/>
            <a:endParaRPr lang="fr-FR" altLang="fr-FR" sz="1400">
              <a:latin typeface="Times New Roman" pitchFamily="18" charset="0"/>
            </a:endParaRPr>
          </a:p>
        </p:txBody>
      </p:sp>
      <p:sp>
        <p:nvSpPr>
          <p:cNvPr id="19" name="Line 5"/>
          <p:cNvSpPr>
            <a:spLocks noChangeShapeType="1"/>
          </p:cNvSpPr>
          <p:nvPr/>
        </p:nvSpPr>
        <p:spPr bwMode="auto">
          <a:xfrm>
            <a:off x="1619672" y="5375850"/>
            <a:ext cx="1368152" cy="791762"/>
          </a:xfrm>
          <a:prstGeom prst="line">
            <a:avLst/>
          </a:prstGeom>
          <a:noFill/>
          <a:ln w="2540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2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5089" y="4496541"/>
            <a:ext cx="2022475" cy="17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554" y="5076038"/>
            <a:ext cx="1366838" cy="15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Line 8"/>
          <p:cNvSpPr>
            <a:spLocks noChangeShapeType="1"/>
          </p:cNvSpPr>
          <p:nvPr/>
        </p:nvSpPr>
        <p:spPr bwMode="auto">
          <a:xfrm flipV="1">
            <a:off x="4406018" y="5584998"/>
            <a:ext cx="1030078" cy="582613"/>
          </a:xfrm>
          <a:prstGeom prst="line">
            <a:avLst/>
          </a:prstGeom>
          <a:noFill/>
          <a:ln w="2540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322575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2696"/>
            <a:ext cx="9144000" cy="1477328"/>
          </a:xfrm>
          <a:prstGeom prst="rect">
            <a:avLst/>
          </a:prstGeom>
        </p:spPr>
        <p:txBody>
          <a:bodyPr wrap="square">
            <a:spAutoFit/>
          </a:bodyPr>
          <a:lstStyle/>
          <a:p>
            <a:pPr algn="just"/>
            <a:r>
              <a:rPr lang="fr-FR" b="1" dirty="0" smtClean="0">
                <a:latin typeface="Times New Roman" panose="02020603050405020304" pitchFamily="18" charset="0"/>
                <a:cs typeface="Times New Roman" panose="02020603050405020304" pitchFamily="18" charset="0"/>
              </a:rPr>
              <a:t>	Un </a:t>
            </a:r>
            <a:r>
              <a:rPr lang="fr-FR" b="1" dirty="0">
                <a:latin typeface="Times New Roman" panose="02020603050405020304" pitchFamily="18" charset="0"/>
                <a:cs typeface="Times New Roman" panose="02020603050405020304" pitchFamily="18" charset="0"/>
              </a:rPr>
              <a:t>résultat escompté est atteint de façon plus efficiente lorsque les ressources </a:t>
            </a:r>
            <a:r>
              <a:rPr lang="fr-FR" b="1" dirty="0" smtClean="0">
                <a:latin typeface="Times New Roman" panose="02020603050405020304" pitchFamily="18" charset="0"/>
                <a:cs typeface="Times New Roman" panose="02020603050405020304" pitchFamily="18" charset="0"/>
              </a:rPr>
              <a:t>et les </a:t>
            </a:r>
            <a:r>
              <a:rPr lang="fr-FR" b="1" dirty="0">
                <a:latin typeface="Times New Roman" panose="02020603050405020304" pitchFamily="18" charset="0"/>
                <a:cs typeface="Times New Roman" panose="02020603050405020304" pitchFamily="18" charset="0"/>
              </a:rPr>
              <a:t>activités afférentes sont gérées comme </a:t>
            </a:r>
            <a:r>
              <a:rPr lang="fr-FR" b="1">
                <a:latin typeface="Times New Roman" panose="02020603050405020304" pitchFamily="18" charset="0"/>
                <a:cs typeface="Times New Roman" panose="02020603050405020304" pitchFamily="18" charset="0"/>
              </a:rPr>
              <a:t>un </a:t>
            </a:r>
            <a:r>
              <a:rPr lang="fr-FR" b="1" smtClean="0">
                <a:latin typeface="Times New Roman" panose="02020603050405020304" pitchFamily="18" charset="0"/>
                <a:cs typeface="Times New Roman" panose="02020603050405020304" pitchFamily="18" charset="0"/>
              </a:rPr>
              <a:t>processus.</a:t>
            </a:r>
            <a:endParaRPr lang="fr-FR" b="1" dirty="0">
              <a:latin typeface="Times New Roman" panose="02020603050405020304" pitchFamily="18" charset="0"/>
              <a:cs typeface="Times New Roman" panose="02020603050405020304" pitchFamily="18" charset="0"/>
            </a:endParaRPr>
          </a:p>
          <a:p>
            <a:pPr algn="just"/>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Définition </a:t>
            </a:r>
            <a:r>
              <a:rPr lang="fr-FR" b="1" dirty="0">
                <a:latin typeface="Times New Roman" panose="02020603050405020304" pitchFamily="18" charset="0"/>
                <a:cs typeface="Times New Roman" panose="02020603050405020304" pitchFamily="18" charset="0"/>
              </a:rPr>
              <a:t>systématique des activités nécessaires pour obtenir </a:t>
            </a:r>
            <a:r>
              <a:rPr lang="fr-FR" b="1" dirty="0" smtClean="0">
                <a:latin typeface="Times New Roman" panose="02020603050405020304" pitchFamily="18" charset="0"/>
                <a:cs typeface="Times New Roman" panose="02020603050405020304" pitchFamily="18" charset="0"/>
              </a:rPr>
              <a:t>un </a:t>
            </a:r>
            <a:r>
              <a:rPr lang="fr-FR" b="1" smtClean="0">
                <a:latin typeface="Times New Roman" panose="02020603050405020304" pitchFamily="18" charset="0"/>
                <a:cs typeface="Times New Roman" panose="02020603050405020304" pitchFamily="18" charset="0"/>
              </a:rPr>
              <a:t>résultat désiré;</a:t>
            </a:r>
            <a:endParaRPr lang="fr-FR" b="1" dirty="0">
              <a:latin typeface="Times New Roman" panose="02020603050405020304" pitchFamily="18" charset="0"/>
              <a:cs typeface="Times New Roman" panose="02020603050405020304" pitchFamily="18" charset="0"/>
            </a:endParaRPr>
          </a:p>
          <a:p>
            <a:pPr algn="just"/>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Établissement </a:t>
            </a:r>
            <a:r>
              <a:rPr lang="fr-FR" b="1" dirty="0">
                <a:latin typeface="Times New Roman" panose="02020603050405020304" pitchFamily="18" charset="0"/>
                <a:cs typeface="Times New Roman" panose="02020603050405020304" pitchFamily="18" charset="0"/>
              </a:rPr>
              <a:t>de responsabilités claires pour la gestion des </a:t>
            </a:r>
            <a:r>
              <a:rPr lang="fr-FR" b="1" smtClean="0">
                <a:latin typeface="Times New Roman" panose="02020603050405020304" pitchFamily="18" charset="0"/>
                <a:cs typeface="Times New Roman" panose="02020603050405020304" pitchFamily="18" charset="0"/>
              </a:rPr>
              <a:t>activités clés;</a:t>
            </a:r>
            <a:endParaRPr lang="fr-FR" b="1" dirty="0">
              <a:latin typeface="Times New Roman" panose="02020603050405020304" pitchFamily="18" charset="0"/>
              <a:cs typeface="Times New Roman" panose="02020603050405020304" pitchFamily="18" charset="0"/>
            </a:endParaRPr>
          </a:p>
          <a:p>
            <a:pPr algn="just"/>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Identification </a:t>
            </a:r>
            <a:r>
              <a:rPr lang="fr-FR" b="1" dirty="0">
                <a:latin typeface="Times New Roman" panose="02020603050405020304" pitchFamily="18" charset="0"/>
                <a:cs typeface="Times New Roman" panose="02020603050405020304" pitchFamily="18" charset="0"/>
              </a:rPr>
              <a:t>des interfaces des activités entre les </a:t>
            </a:r>
            <a:r>
              <a:rPr lang="fr-FR" b="1" dirty="0" smtClean="0">
                <a:latin typeface="Times New Roman" panose="02020603050405020304" pitchFamily="18" charset="0"/>
                <a:cs typeface="Times New Roman" panose="02020603050405020304" pitchFamily="18" charset="0"/>
              </a:rPr>
              <a:t>différentes fonctions </a:t>
            </a:r>
            <a:r>
              <a:rPr lang="fr-FR" b="1">
                <a:latin typeface="Times New Roman" panose="02020603050405020304" pitchFamily="18" charset="0"/>
                <a:cs typeface="Times New Roman" panose="02020603050405020304" pitchFamily="18" charset="0"/>
              </a:rPr>
              <a:t>de </a:t>
            </a:r>
            <a:r>
              <a:rPr lang="fr-FR" b="1" smtClean="0">
                <a:latin typeface="Times New Roman" panose="02020603050405020304" pitchFamily="18" charset="0"/>
                <a:cs typeface="Times New Roman" panose="02020603050405020304" pitchFamily="18" charset="0"/>
              </a:rPr>
              <a:t>l’organisme.</a:t>
            </a:r>
            <a:endParaRPr lang="fr-FR" b="1" dirty="0">
              <a:latin typeface="Times New Roman" panose="02020603050405020304" pitchFamily="18" charset="0"/>
              <a:cs typeface="Times New Roman" panose="02020603050405020304" pitchFamily="18" charset="0"/>
            </a:endParaRPr>
          </a:p>
        </p:txBody>
      </p:sp>
      <p:sp>
        <p:nvSpPr>
          <p:cNvPr id="3" name="AutoShape 4"/>
          <p:cNvSpPr>
            <a:spLocks noChangeArrowheads="1"/>
          </p:cNvSpPr>
          <p:nvPr/>
        </p:nvSpPr>
        <p:spPr bwMode="auto">
          <a:xfrm>
            <a:off x="3523159" y="2492896"/>
            <a:ext cx="790575" cy="657225"/>
          </a:xfrm>
          <a:prstGeom prst="flowChartProcess">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4" name="Line 5"/>
          <p:cNvSpPr>
            <a:spLocks noChangeShapeType="1"/>
          </p:cNvSpPr>
          <p:nvPr/>
        </p:nvSpPr>
        <p:spPr bwMode="auto">
          <a:xfrm>
            <a:off x="3897809" y="3150121"/>
            <a:ext cx="0" cy="4937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 name="Line 6"/>
          <p:cNvSpPr>
            <a:spLocks noChangeShapeType="1"/>
          </p:cNvSpPr>
          <p:nvPr/>
        </p:nvSpPr>
        <p:spPr bwMode="auto">
          <a:xfrm>
            <a:off x="3189784" y="3643833"/>
            <a:ext cx="149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 name="Line 7"/>
          <p:cNvSpPr>
            <a:spLocks noChangeShapeType="1"/>
          </p:cNvSpPr>
          <p:nvPr/>
        </p:nvSpPr>
        <p:spPr bwMode="auto">
          <a:xfrm>
            <a:off x="3189784" y="3643833"/>
            <a:ext cx="0" cy="4937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 name="Line 8"/>
          <p:cNvSpPr>
            <a:spLocks noChangeShapeType="1"/>
          </p:cNvSpPr>
          <p:nvPr/>
        </p:nvSpPr>
        <p:spPr bwMode="auto">
          <a:xfrm>
            <a:off x="4688384" y="3643833"/>
            <a:ext cx="0" cy="4937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 name="AutoShape 9"/>
          <p:cNvSpPr>
            <a:spLocks noChangeArrowheads="1"/>
          </p:cNvSpPr>
          <p:nvPr/>
        </p:nvSpPr>
        <p:spPr bwMode="auto">
          <a:xfrm>
            <a:off x="2775446" y="4137546"/>
            <a:ext cx="790575" cy="657225"/>
          </a:xfrm>
          <a:prstGeom prst="flowChartProcess">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9" name="Line 10"/>
          <p:cNvSpPr>
            <a:spLocks noChangeShapeType="1"/>
          </p:cNvSpPr>
          <p:nvPr/>
        </p:nvSpPr>
        <p:spPr bwMode="auto">
          <a:xfrm>
            <a:off x="3148509" y="4794771"/>
            <a:ext cx="0" cy="247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 name="Line 11"/>
          <p:cNvSpPr>
            <a:spLocks noChangeShapeType="1"/>
          </p:cNvSpPr>
          <p:nvPr/>
        </p:nvSpPr>
        <p:spPr bwMode="auto">
          <a:xfrm>
            <a:off x="2445246" y="5042421"/>
            <a:ext cx="14557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 name="Line 12"/>
          <p:cNvSpPr>
            <a:spLocks noChangeShapeType="1"/>
          </p:cNvSpPr>
          <p:nvPr/>
        </p:nvSpPr>
        <p:spPr bwMode="auto">
          <a:xfrm>
            <a:off x="2445246" y="5042421"/>
            <a:ext cx="0" cy="4937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 name="Line 13"/>
          <p:cNvSpPr>
            <a:spLocks noChangeShapeType="1"/>
          </p:cNvSpPr>
          <p:nvPr/>
        </p:nvSpPr>
        <p:spPr bwMode="auto">
          <a:xfrm>
            <a:off x="3900984" y="5042421"/>
            <a:ext cx="0" cy="4937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 name="AutoShape 14"/>
          <p:cNvSpPr>
            <a:spLocks noChangeArrowheads="1"/>
          </p:cNvSpPr>
          <p:nvPr/>
        </p:nvSpPr>
        <p:spPr bwMode="auto">
          <a:xfrm>
            <a:off x="4397871" y="4137546"/>
            <a:ext cx="792163" cy="657225"/>
          </a:xfrm>
          <a:prstGeom prst="flowChartProcess">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14" name="Line 15"/>
          <p:cNvSpPr>
            <a:spLocks noChangeShapeType="1"/>
          </p:cNvSpPr>
          <p:nvPr/>
        </p:nvSpPr>
        <p:spPr bwMode="auto">
          <a:xfrm>
            <a:off x="4772521" y="4794771"/>
            <a:ext cx="0" cy="247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 name="Line 16"/>
          <p:cNvSpPr>
            <a:spLocks noChangeShapeType="1"/>
          </p:cNvSpPr>
          <p:nvPr/>
        </p:nvSpPr>
        <p:spPr bwMode="auto">
          <a:xfrm>
            <a:off x="4254996" y="5042421"/>
            <a:ext cx="9985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 name="Line 17"/>
          <p:cNvSpPr>
            <a:spLocks noChangeShapeType="1"/>
          </p:cNvSpPr>
          <p:nvPr/>
        </p:nvSpPr>
        <p:spPr bwMode="auto">
          <a:xfrm>
            <a:off x="4234359" y="5042421"/>
            <a:ext cx="0" cy="4937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 name="Line 18"/>
          <p:cNvSpPr>
            <a:spLocks noChangeShapeType="1"/>
          </p:cNvSpPr>
          <p:nvPr/>
        </p:nvSpPr>
        <p:spPr bwMode="auto">
          <a:xfrm>
            <a:off x="5232896" y="5042421"/>
            <a:ext cx="0" cy="4937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 name="Line 19"/>
          <p:cNvSpPr>
            <a:spLocks noChangeShapeType="1"/>
          </p:cNvSpPr>
          <p:nvPr/>
        </p:nvSpPr>
        <p:spPr bwMode="auto">
          <a:xfrm>
            <a:off x="4313734" y="2819921"/>
            <a:ext cx="14160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 name="Line 20"/>
          <p:cNvSpPr>
            <a:spLocks noChangeShapeType="1"/>
          </p:cNvSpPr>
          <p:nvPr/>
        </p:nvSpPr>
        <p:spPr bwMode="auto">
          <a:xfrm>
            <a:off x="5729784" y="2819921"/>
            <a:ext cx="0" cy="13176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 name="AutoShape 21"/>
          <p:cNvSpPr>
            <a:spLocks noChangeArrowheads="1"/>
          </p:cNvSpPr>
          <p:nvPr/>
        </p:nvSpPr>
        <p:spPr bwMode="auto">
          <a:xfrm>
            <a:off x="5355134" y="4137546"/>
            <a:ext cx="792162" cy="657225"/>
          </a:xfrm>
          <a:prstGeom prst="flowChartProcess">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21" name="Rectangle 22"/>
          <p:cNvSpPr>
            <a:spLocks noChangeArrowheads="1"/>
          </p:cNvSpPr>
          <p:nvPr/>
        </p:nvSpPr>
        <p:spPr bwMode="auto">
          <a:xfrm>
            <a:off x="2316659" y="5536133"/>
            <a:ext cx="374650" cy="493713"/>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22" name="Rectangle 23"/>
          <p:cNvSpPr>
            <a:spLocks noChangeArrowheads="1"/>
          </p:cNvSpPr>
          <p:nvPr/>
        </p:nvSpPr>
        <p:spPr bwMode="auto">
          <a:xfrm>
            <a:off x="2732584" y="5536133"/>
            <a:ext cx="374650" cy="493713"/>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23" name="Rectangle 24"/>
          <p:cNvSpPr>
            <a:spLocks noChangeArrowheads="1"/>
          </p:cNvSpPr>
          <p:nvPr/>
        </p:nvSpPr>
        <p:spPr bwMode="auto">
          <a:xfrm>
            <a:off x="3273921" y="5536133"/>
            <a:ext cx="374650" cy="493713"/>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24" name="Rectangle 25"/>
          <p:cNvSpPr>
            <a:spLocks noChangeArrowheads="1"/>
          </p:cNvSpPr>
          <p:nvPr/>
        </p:nvSpPr>
        <p:spPr bwMode="auto">
          <a:xfrm>
            <a:off x="4148634" y="5536133"/>
            <a:ext cx="374650" cy="493713"/>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25" name="Rectangle 26"/>
          <p:cNvSpPr>
            <a:spLocks noChangeArrowheads="1"/>
          </p:cNvSpPr>
          <p:nvPr/>
        </p:nvSpPr>
        <p:spPr bwMode="auto">
          <a:xfrm>
            <a:off x="4605834" y="5536133"/>
            <a:ext cx="374650" cy="493713"/>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26" name="Rectangle 27"/>
          <p:cNvSpPr>
            <a:spLocks noChangeArrowheads="1"/>
          </p:cNvSpPr>
          <p:nvPr/>
        </p:nvSpPr>
        <p:spPr bwMode="auto">
          <a:xfrm>
            <a:off x="5105896" y="5536133"/>
            <a:ext cx="374650" cy="493713"/>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27" name="Rectangle 28"/>
          <p:cNvSpPr>
            <a:spLocks noChangeArrowheads="1"/>
          </p:cNvSpPr>
          <p:nvPr/>
        </p:nvSpPr>
        <p:spPr bwMode="auto">
          <a:xfrm>
            <a:off x="3691434" y="5536133"/>
            <a:ext cx="373062" cy="493713"/>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28" name="Line 29"/>
          <p:cNvSpPr>
            <a:spLocks noChangeShapeType="1"/>
          </p:cNvSpPr>
          <p:nvPr/>
        </p:nvSpPr>
        <p:spPr bwMode="auto">
          <a:xfrm>
            <a:off x="4772521" y="5042421"/>
            <a:ext cx="0" cy="4937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 name="Line 30"/>
          <p:cNvSpPr>
            <a:spLocks noChangeShapeType="1"/>
          </p:cNvSpPr>
          <p:nvPr/>
        </p:nvSpPr>
        <p:spPr bwMode="auto">
          <a:xfrm>
            <a:off x="3443784" y="5042421"/>
            <a:ext cx="0" cy="4937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0" name="Line 31"/>
          <p:cNvSpPr>
            <a:spLocks noChangeShapeType="1"/>
          </p:cNvSpPr>
          <p:nvPr/>
        </p:nvSpPr>
        <p:spPr bwMode="auto">
          <a:xfrm>
            <a:off x="2861171" y="5042421"/>
            <a:ext cx="0" cy="4937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 name="Line 32"/>
          <p:cNvSpPr>
            <a:spLocks noChangeShapeType="1"/>
          </p:cNvSpPr>
          <p:nvPr/>
        </p:nvSpPr>
        <p:spPr bwMode="auto">
          <a:xfrm>
            <a:off x="1945184" y="5866333"/>
            <a:ext cx="582612" cy="0"/>
          </a:xfrm>
          <a:prstGeom prst="line">
            <a:avLst/>
          </a:prstGeom>
          <a:noFill/>
          <a:ln w="5715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 name="Line 33"/>
          <p:cNvSpPr>
            <a:spLocks noChangeShapeType="1"/>
          </p:cNvSpPr>
          <p:nvPr/>
        </p:nvSpPr>
        <p:spPr bwMode="auto">
          <a:xfrm flipV="1">
            <a:off x="2527796" y="4467746"/>
            <a:ext cx="374650" cy="1398587"/>
          </a:xfrm>
          <a:prstGeom prst="line">
            <a:avLst/>
          </a:prstGeom>
          <a:noFill/>
          <a:ln w="5715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 name="Line 34"/>
          <p:cNvSpPr>
            <a:spLocks noChangeShapeType="1"/>
          </p:cNvSpPr>
          <p:nvPr/>
        </p:nvSpPr>
        <p:spPr bwMode="auto">
          <a:xfrm>
            <a:off x="2902446" y="4467746"/>
            <a:ext cx="374650" cy="0"/>
          </a:xfrm>
          <a:prstGeom prst="line">
            <a:avLst/>
          </a:prstGeom>
          <a:noFill/>
          <a:ln w="5715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 name="Line 35"/>
          <p:cNvSpPr>
            <a:spLocks noChangeShapeType="1"/>
          </p:cNvSpPr>
          <p:nvPr/>
        </p:nvSpPr>
        <p:spPr bwMode="auto">
          <a:xfrm>
            <a:off x="3277096" y="4467746"/>
            <a:ext cx="458788" cy="1316037"/>
          </a:xfrm>
          <a:prstGeom prst="line">
            <a:avLst/>
          </a:prstGeom>
          <a:noFill/>
          <a:ln w="5715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 name="Line 36"/>
          <p:cNvSpPr>
            <a:spLocks noChangeShapeType="1"/>
          </p:cNvSpPr>
          <p:nvPr/>
        </p:nvSpPr>
        <p:spPr bwMode="auto">
          <a:xfrm>
            <a:off x="3735884" y="5783783"/>
            <a:ext cx="249237" cy="0"/>
          </a:xfrm>
          <a:prstGeom prst="line">
            <a:avLst/>
          </a:prstGeom>
          <a:noFill/>
          <a:ln w="5715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 name="Line 37"/>
          <p:cNvSpPr>
            <a:spLocks noChangeShapeType="1"/>
          </p:cNvSpPr>
          <p:nvPr/>
        </p:nvSpPr>
        <p:spPr bwMode="auto">
          <a:xfrm flipV="1">
            <a:off x="3985121" y="4467746"/>
            <a:ext cx="500063" cy="1316037"/>
          </a:xfrm>
          <a:prstGeom prst="line">
            <a:avLst/>
          </a:prstGeom>
          <a:noFill/>
          <a:ln w="5715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 name="Line 38"/>
          <p:cNvSpPr>
            <a:spLocks noChangeShapeType="1"/>
          </p:cNvSpPr>
          <p:nvPr/>
        </p:nvSpPr>
        <p:spPr bwMode="auto">
          <a:xfrm>
            <a:off x="4485184" y="4467746"/>
            <a:ext cx="249237" cy="1398587"/>
          </a:xfrm>
          <a:prstGeom prst="line">
            <a:avLst/>
          </a:prstGeom>
          <a:noFill/>
          <a:ln w="5715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 name="Line 39"/>
          <p:cNvSpPr>
            <a:spLocks noChangeShapeType="1"/>
          </p:cNvSpPr>
          <p:nvPr/>
        </p:nvSpPr>
        <p:spPr bwMode="auto">
          <a:xfrm>
            <a:off x="4734421" y="5866333"/>
            <a:ext cx="457200" cy="0"/>
          </a:xfrm>
          <a:prstGeom prst="line">
            <a:avLst/>
          </a:prstGeom>
          <a:noFill/>
          <a:ln w="5715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 name="Line 40"/>
          <p:cNvSpPr>
            <a:spLocks noChangeShapeType="1"/>
          </p:cNvSpPr>
          <p:nvPr/>
        </p:nvSpPr>
        <p:spPr bwMode="auto">
          <a:xfrm flipV="1">
            <a:off x="5191621" y="4467746"/>
            <a:ext cx="292100" cy="1398587"/>
          </a:xfrm>
          <a:prstGeom prst="line">
            <a:avLst/>
          </a:prstGeom>
          <a:noFill/>
          <a:ln w="5715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 name="Line 41"/>
          <p:cNvSpPr>
            <a:spLocks noChangeShapeType="1"/>
          </p:cNvSpPr>
          <p:nvPr/>
        </p:nvSpPr>
        <p:spPr bwMode="auto">
          <a:xfrm>
            <a:off x="5483721" y="4467746"/>
            <a:ext cx="123825" cy="0"/>
          </a:xfrm>
          <a:prstGeom prst="line">
            <a:avLst/>
          </a:prstGeom>
          <a:noFill/>
          <a:ln w="5715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 name="Line 42"/>
          <p:cNvSpPr>
            <a:spLocks noChangeShapeType="1"/>
          </p:cNvSpPr>
          <p:nvPr/>
        </p:nvSpPr>
        <p:spPr bwMode="auto">
          <a:xfrm>
            <a:off x="5607546" y="4467746"/>
            <a:ext cx="125413" cy="1398587"/>
          </a:xfrm>
          <a:prstGeom prst="line">
            <a:avLst/>
          </a:prstGeom>
          <a:noFill/>
          <a:ln w="5715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 name="Rectangle 43"/>
          <p:cNvSpPr>
            <a:spLocks noChangeArrowheads="1"/>
          </p:cNvSpPr>
          <p:nvPr/>
        </p:nvSpPr>
        <p:spPr bwMode="auto">
          <a:xfrm>
            <a:off x="5909171" y="5290071"/>
            <a:ext cx="731838" cy="987425"/>
          </a:xfrm>
          <a:prstGeom prst="rect">
            <a:avLst/>
          </a:pr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43" name="Line 44"/>
          <p:cNvSpPr>
            <a:spLocks noChangeShapeType="1"/>
          </p:cNvSpPr>
          <p:nvPr/>
        </p:nvSpPr>
        <p:spPr bwMode="auto">
          <a:xfrm>
            <a:off x="5732959" y="5866333"/>
            <a:ext cx="166687" cy="0"/>
          </a:xfrm>
          <a:prstGeom prst="line">
            <a:avLst/>
          </a:prstGeom>
          <a:noFill/>
          <a:ln w="38100">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 name="Text Box 45"/>
          <p:cNvSpPr txBox="1">
            <a:spLocks noChangeArrowheads="1"/>
          </p:cNvSpPr>
          <p:nvPr/>
        </p:nvSpPr>
        <p:spPr bwMode="auto">
          <a:xfrm>
            <a:off x="827584" y="5534546"/>
            <a:ext cx="892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fr-FR" sz="2000" b="1">
                <a:effectLst>
                  <a:outerShdw blurRad="38100" dist="38100" dir="2700000" algn="tl">
                    <a:srgbClr val="C0C0C0"/>
                  </a:outerShdw>
                </a:effectLst>
                <a:latin typeface="Trebuchet MS" pitchFamily="34" charset="0"/>
              </a:rPr>
              <a:t>Client</a:t>
            </a:r>
          </a:p>
        </p:txBody>
      </p:sp>
      <p:sp>
        <p:nvSpPr>
          <p:cNvPr id="45" name="Rectangle 46"/>
          <p:cNvSpPr>
            <a:spLocks noChangeArrowheads="1"/>
          </p:cNvSpPr>
          <p:nvPr/>
        </p:nvSpPr>
        <p:spPr bwMode="auto">
          <a:xfrm>
            <a:off x="6948984" y="5618683"/>
            <a:ext cx="892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fr-FR" sz="2000" b="1" dirty="0">
                <a:effectLst>
                  <a:outerShdw blurRad="38100" dist="38100" dir="2700000" algn="tl">
                    <a:srgbClr val="C0C0C0"/>
                  </a:outerShdw>
                </a:effectLst>
                <a:latin typeface="Trebuchet MS" pitchFamily="34" charset="0"/>
              </a:rPr>
              <a:t>Client</a:t>
            </a:r>
          </a:p>
        </p:txBody>
      </p:sp>
      <p:sp>
        <p:nvSpPr>
          <p:cNvPr id="46" name="AutoShape 47"/>
          <p:cNvSpPr>
            <a:spLocks noChangeArrowheads="1"/>
          </p:cNvSpPr>
          <p:nvPr/>
        </p:nvSpPr>
        <p:spPr bwMode="auto">
          <a:xfrm>
            <a:off x="6025059" y="5517232"/>
            <a:ext cx="539750" cy="576263"/>
          </a:xfrm>
          <a:prstGeom prst="smileyFace">
            <a:avLst>
              <a:gd name="adj" fmla="val 4653"/>
            </a:avLst>
          </a:prstGeom>
          <a:solidFill>
            <a:srgbClr val="FF99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a:p>
        </p:txBody>
      </p:sp>
      <p:sp>
        <p:nvSpPr>
          <p:cNvPr id="47" name="Rectangle 46"/>
          <p:cNvSpPr/>
          <p:nvPr/>
        </p:nvSpPr>
        <p:spPr>
          <a:xfrm>
            <a:off x="8858" y="44624"/>
            <a:ext cx="2896947" cy="369332"/>
          </a:xfrm>
          <a:prstGeom prst="rect">
            <a:avLst/>
          </a:prstGeom>
        </p:spPr>
        <p:txBody>
          <a:bodyPr wrap="none">
            <a:spAutoFit/>
          </a:bodyPr>
          <a:lstStyle/>
          <a:p>
            <a:r>
              <a:rPr lang="fr-FR" altLang="fr-FR"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APPROCHE PROCESSUS</a:t>
            </a:r>
          </a:p>
        </p:txBody>
      </p:sp>
    </p:spTree>
    <p:extLst>
      <p:ext uri="{BB962C8B-B14F-4D97-AF65-F5344CB8AC3E}">
        <p14:creationId xmlns:p14="http://schemas.microsoft.com/office/powerpoint/2010/main" val="134791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2097" y="3144304"/>
            <a:ext cx="3888505" cy="1477353"/>
            <a:chOff x="146" y="1884"/>
            <a:chExt cx="2252" cy="806"/>
          </a:xfrm>
          <a:solidFill>
            <a:schemeClr val="bg2"/>
          </a:solidFill>
        </p:grpSpPr>
        <p:sp>
          <p:nvSpPr>
            <p:cNvPr id="3" name="Text Box 3"/>
            <p:cNvSpPr txBox="1">
              <a:spLocks noChangeArrowheads="1"/>
            </p:cNvSpPr>
            <p:nvPr/>
          </p:nvSpPr>
          <p:spPr bwMode="auto">
            <a:xfrm>
              <a:off x="938" y="1884"/>
              <a:ext cx="1117" cy="806"/>
            </a:xfrm>
            <a:prstGeom prst="rect">
              <a:avLst/>
            </a:prstGeom>
            <a:grpFill/>
            <a:ln/>
            <a:ex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indent="-285750">
                <a:buFont typeface="Wingdings" pitchFamily="2" charset="2"/>
                <a:buChar char="§"/>
                <a:defRPr/>
              </a:pPr>
              <a:r>
                <a:rPr lang="fr-FR" altLang="fr-FR" sz="1800" b="1" dirty="0">
                  <a:solidFill>
                    <a:schemeClr val="dk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Matière</a:t>
              </a:r>
            </a:p>
            <a:p>
              <a:pPr indent="-285750">
                <a:buFont typeface="Wingdings" pitchFamily="2" charset="2"/>
                <a:buChar char="§"/>
                <a:defRPr/>
              </a:pPr>
              <a:r>
                <a:rPr lang="fr-FR" altLang="fr-FR" sz="1800" b="1" dirty="0">
                  <a:solidFill>
                    <a:schemeClr val="dk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Energie</a:t>
              </a:r>
            </a:p>
            <a:p>
              <a:pPr indent="-285750">
                <a:buFont typeface="Wingdings" pitchFamily="2" charset="2"/>
                <a:buChar char="§"/>
                <a:defRPr/>
              </a:pPr>
              <a:r>
                <a:rPr lang="fr-FR" altLang="fr-FR" sz="1800" b="1" dirty="0">
                  <a:solidFill>
                    <a:schemeClr val="dk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Informations</a:t>
              </a:r>
            </a:p>
            <a:p>
              <a:pPr>
                <a:buFont typeface="Wingdings" pitchFamily="2" charset="2"/>
                <a:buNone/>
              </a:pPr>
              <a:endParaRPr lang="fr-FR" altLang="fr-FR" sz="1800" b="1" dirty="0">
                <a:latin typeface="Times New Roman" panose="02020603050405020304" pitchFamily="18" charset="0"/>
                <a:cs typeface="Times New Roman" panose="02020603050405020304" pitchFamily="18" charset="0"/>
              </a:endParaRPr>
            </a:p>
            <a:p>
              <a:pPr>
                <a:buFont typeface="Wingdings" pitchFamily="2" charset="2"/>
                <a:buNone/>
              </a:pPr>
              <a:r>
                <a:rPr lang="fr-FR" altLang="fr-FR" sz="1800" b="1" dirty="0">
                  <a:latin typeface="Times New Roman" panose="02020603050405020304" pitchFamily="18" charset="0"/>
                  <a:cs typeface="Times New Roman" panose="02020603050405020304" pitchFamily="18" charset="0"/>
                </a:rPr>
                <a:t>Données </a:t>
              </a:r>
              <a:r>
                <a:rPr lang="fr-FR" altLang="fr-FR" sz="1800" b="1" dirty="0" smtClean="0">
                  <a:latin typeface="Times New Roman" panose="02020603050405020304" pitchFamily="18" charset="0"/>
                  <a:cs typeface="Times New Roman" panose="02020603050405020304" pitchFamily="18" charset="0"/>
                </a:rPr>
                <a:t>d’entrée</a:t>
              </a:r>
              <a:endParaRPr lang="fr-FR" altLang="fr-FR" sz="1800" b="1" dirty="0">
                <a:latin typeface="Times New Roman" panose="02020603050405020304" pitchFamily="18" charset="0"/>
                <a:cs typeface="Times New Roman" panose="02020603050405020304" pitchFamily="18" charset="0"/>
              </a:endParaRPr>
            </a:p>
          </p:txBody>
        </p:sp>
        <p:grpSp>
          <p:nvGrpSpPr>
            <p:cNvPr id="4" name="Group 4"/>
            <p:cNvGrpSpPr>
              <a:grpSpLocks/>
            </p:cNvGrpSpPr>
            <p:nvPr/>
          </p:nvGrpSpPr>
          <p:grpSpPr bwMode="auto">
            <a:xfrm>
              <a:off x="146" y="2103"/>
              <a:ext cx="2252" cy="526"/>
              <a:chOff x="146" y="2103"/>
              <a:chExt cx="2252" cy="526"/>
            </a:xfrm>
            <a:grpFill/>
          </p:grpSpPr>
          <p:sp>
            <p:nvSpPr>
              <p:cNvPr id="5" name="Line 5"/>
              <p:cNvSpPr>
                <a:spLocks noChangeShapeType="1"/>
              </p:cNvSpPr>
              <p:nvPr/>
            </p:nvSpPr>
            <p:spPr bwMode="auto">
              <a:xfrm>
                <a:off x="855" y="2402"/>
                <a:ext cx="1543" cy="3"/>
              </a:xfrm>
              <a:prstGeom prst="line">
                <a:avLst/>
              </a:prstGeom>
              <a:ln>
                <a:headEnd type="none" w="sm" len="sm"/>
                <a:tailEnd type="stealth" w="med" len="lg"/>
              </a:ln>
              <a:extLst/>
            </p:spPr>
            <p:style>
              <a:lnRef idx="3">
                <a:schemeClr val="accent2"/>
              </a:lnRef>
              <a:fillRef idx="0">
                <a:schemeClr val="accent2"/>
              </a:fillRef>
              <a:effectRef idx="2">
                <a:schemeClr val="accent2"/>
              </a:effectRef>
              <a:fontRef idx="minor">
                <a:schemeClr val="tx1"/>
              </a:fontRef>
            </p:style>
            <p:txBody>
              <a:bodyPr/>
              <a:lstStyle/>
              <a:p>
                <a:endParaRPr lang="fr-FR" b="1">
                  <a:latin typeface="Times New Roman" panose="02020603050405020304" pitchFamily="18" charset="0"/>
                  <a:cs typeface="Times New Roman" panose="02020603050405020304" pitchFamily="18" charset="0"/>
                </a:endParaRPr>
              </a:p>
            </p:txBody>
          </p:sp>
          <p:sp>
            <p:nvSpPr>
              <p:cNvPr id="6" name="Rectangle 6"/>
              <p:cNvSpPr>
                <a:spLocks noChangeArrowheads="1"/>
              </p:cNvSpPr>
              <p:nvPr/>
            </p:nvSpPr>
            <p:spPr bwMode="auto">
              <a:xfrm>
                <a:off x="146" y="2103"/>
                <a:ext cx="709" cy="526"/>
              </a:xfrm>
              <a:prstGeom prst="rect">
                <a:avLst/>
              </a:prstGeom>
              <a:grpFill/>
              <a:ln>
                <a:headEnd/>
                <a:tailEnd/>
              </a:ln>
              <a:extLst/>
            </p:spPr>
            <p:style>
              <a:lnRef idx="1">
                <a:schemeClr val="accent4"/>
              </a:lnRef>
              <a:fillRef idx="2">
                <a:schemeClr val="accent4"/>
              </a:fillRef>
              <a:effectRef idx="1">
                <a:schemeClr val="accent4"/>
              </a:effectRef>
              <a:fontRef idx="minor">
                <a:schemeClr val="dk1"/>
              </a:fontRef>
            </p:style>
            <p:txBody>
              <a:bodyPr lIns="92075" tIns="46038" rIns="92075" bIns="46038"/>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a:r>
                  <a:rPr lang="fr-FR" altLang="fr-FR" sz="1800" b="1" dirty="0">
                    <a:latin typeface="Times New Roman" panose="02020603050405020304" pitchFamily="18" charset="0"/>
                    <a:cs typeface="Times New Roman" panose="02020603050405020304" pitchFamily="18" charset="0"/>
                  </a:rPr>
                  <a:t>Besoins et </a:t>
                </a:r>
                <a:br>
                  <a:rPr lang="fr-FR" altLang="fr-FR" sz="1800" b="1" dirty="0">
                    <a:latin typeface="Times New Roman" panose="02020603050405020304" pitchFamily="18" charset="0"/>
                    <a:cs typeface="Times New Roman" panose="02020603050405020304" pitchFamily="18" charset="0"/>
                  </a:rPr>
                </a:br>
                <a:r>
                  <a:rPr lang="fr-FR" altLang="fr-FR" sz="1800" b="1" dirty="0">
                    <a:latin typeface="Times New Roman" panose="02020603050405020304" pitchFamily="18" charset="0"/>
                    <a:cs typeface="Times New Roman" panose="02020603050405020304" pitchFamily="18" charset="0"/>
                  </a:rPr>
                  <a:t>exigences </a:t>
                </a:r>
                <a:br>
                  <a:rPr lang="fr-FR" altLang="fr-FR" sz="1800" b="1" dirty="0">
                    <a:latin typeface="Times New Roman" panose="02020603050405020304" pitchFamily="18" charset="0"/>
                    <a:cs typeface="Times New Roman" panose="02020603050405020304" pitchFamily="18" charset="0"/>
                  </a:rPr>
                </a:br>
                <a:r>
                  <a:rPr lang="fr-FR" altLang="fr-FR" sz="1800" b="1" dirty="0">
                    <a:latin typeface="Times New Roman" panose="02020603050405020304" pitchFamily="18" charset="0"/>
                    <a:cs typeface="Times New Roman" panose="02020603050405020304" pitchFamily="18" charset="0"/>
                  </a:rPr>
                  <a:t>du client</a:t>
                </a:r>
              </a:p>
            </p:txBody>
          </p:sp>
        </p:grpSp>
      </p:grpSp>
      <p:sp>
        <p:nvSpPr>
          <p:cNvPr id="7" name="Rectangle 7"/>
          <p:cNvSpPr>
            <a:spLocks noChangeArrowheads="1"/>
          </p:cNvSpPr>
          <p:nvPr/>
        </p:nvSpPr>
        <p:spPr bwMode="auto">
          <a:xfrm>
            <a:off x="4139952" y="3861048"/>
            <a:ext cx="1214854" cy="648072"/>
          </a:xfrm>
          <a:prstGeom prst="rect">
            <a:avLst/>
          </a:prstGeom>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a:r>
              <a:rPr lang="fr-FR" altLang="fr-FR" sz="2000" b="1" i="1" dirty="0" smtClean="0">
                <a:latin typeface="Times New Roman" panose="02020603050405020304" pitchFamily="18" charset="0"/>
                <a:cs typeface="Times New Roman" panose="02020603050405020304" pitchFamily="18" charset="0"/>
              </a:rPr>
              <a:t>Activités</a:t>
            </a:r>
            <a:endParaRPr lang="fr-FR" altLang="fr-FR" sz="2400" b="1" dirty="0">
              <a:latin typeface="Times New Roman" panose="02020603050405020304" pitchFamily="18" charset="0"/>
              <a:cs typeface="Times New Roman" panose="02020603050405020304" pitchFamily="18" charset="0"/>
            </a:endParaRPr>
          </a:p>
        </p:txBody>
      </p:sp>
      <p:sp>
        <p:nvSpPr>
          <p:cNvPr id="8" name="Text Box 9"/>
          <p:cNvSpPr txBox="1">
            <a:spLocks noChangeArrowheads="1"/>
          </p:cNvSpPr>
          <p:nvPr/>
        </p:nvSpPr>
        <p:spPr bwMode="auto">
          <a:xfrm>
            <a:off x="5432272" y="3136774"/>
            <a:ext cx="2021892" cy="1477328"/>
          </a:xfrm>
          <a:prstGeom prst="rect">
            <a:avLst/>
          </a:prstGeom>
          <a:solidFill>
            <a:schemeClr val="bg2"/>
          </a:solidFill>
          <a:ln/>
          <a:extLst/>
        </p:spPr>
        <p:style>
          <a:lnRef idx="1">
            <a:schemeClr val="accent4"/>
          </a:lnRef>
          <a:fillRef idx="2">
            <a:schemeClr val="accent4"/>
          </a:fillRef>
          <a:effectRef idx="1">
            <a:schemeClr val="accent4"/>
          </a:effectRef>
          <a:fontRef idx="minor">
            <a:schemeClr val="dk1"/>
          </a:fontRef>
        </p:style>
        <p:txBody>
          <a:bodyPr wrap="square">
            <a:spAutoFit/>
          </a:bodyPr>
          <a:lstStyle/>
          <a:p>
            <a:pPr indent="-285750" eaLnBrk="0" hangingPunct="0">
              <a:buFont typeface="Wingdings" pitchFamily="2" charset="2"/>
              <a:buChar char="§"/>
              <a:defRPr/>
            </a:pPr>
            <a:r>
              <a:rPr lang="fr-F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Matière</a:t>
            </a:r>
          </a:p>
          <a:p>
            <a:pPr indent="-285750" eaLnBrk="0" hangingPunct="0">
              <a:buFont typeface="Wingdings" pitchFamily="2" charset="2"/>
              <a:buChar char="§"/>
              <a:defRPr/>
            </a:pPr>
            <a:r>
              <a:rPr lang="fr-F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Energie</a:t>
            </a:r>
          </a:p>
          <a:p>
            <a:pPr indent="-285750" eaLnBrk="0" hangingPunct="0">
              <a:buFont typeface="Wingdings" pitchFamily="2" charset="2"/>
              <a:buChar char="§"/>
              <a:defRPr/>
            </a:pPr>
            <a:r>
              <a:rPr lang="fr-F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Informations</a:t>
            </a:r>
          </a:p>
          <a:p>
            <a:pPr eaLnBrk="0" hangingPunct="0">
              <a:buFont typeface="Wingdings" pitchFamily="2" charset="2"/>
              <a:buNone/>
              <a:defRPr/>
            </a:pPr>
            <a:endParaRPr lang="fr-FR" b="1"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0" hangingPunct="0">
              <a:buFont typeface="Wingdings" pitchFamily="2" charset="2"/>
              <a:buNone/>
              <a:defRPr/>
            </a:pPr>
            <a:r>
              <a:rPr lang="fr-FR"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Données </a:t>
            </a:r>
            <a:r>
              <a:rPr lang="fr-F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de sortie</a:t>
            </a:r>
          </a:p>
        </p:txBody>
      </p:sp>
      <p:sp>
        <p:nvSpPr>
          <p:cNvPr id="9" name="Line 10"/>
          <p:cNvSpPr>
            <a:spLocks noChangeShapeType="1"/>
          </p:cNvSpPr>
          <p:nvPr/>
        </p:nvSpPr>
        <p:spPr bwMode="auto">
          <a:xfrm>
            <a:off x="5399913" y="4099267"/>
            <a:ext cx="2225919" cy="1"/>
          </a:xfrm>
          <a:prstGeom prst="line">
            <a:avLst/>
          </a:prstGeom>
          <a:ln>
            <a:headEnd type="none" w="sm" len="sm"/>
            <a:tailEnd type="stealth" w="med" len="lg"/>
          </a:ln>
          <a:extLst/>
        </p:spPr>
        <p:style>
          <a:lnRef idx="3">
            <a:schemeClr val="accent5"/>
          </a:lnRef>
          <a:fillRef idx="0">
            <a:schemeClr val="accent5"/>
          </a:fillRef>
          <a:effectRef idx="2">
            <a:schemeClr val="accent5"/>
          </a:effectRef>
          <a:fontRef idx="minor">
            <a:schemeClr val="tx1"/>
          </a:fontRef>
        </p:style>
        <p:txBody>
          <a:bodyPr/>
          <a:lstStyle/>
          <a:p>
            <a:endParaRPr lang="fr-FR"/>
          </a:p>
        </p:txBody>
      </p:sp>
      <p:sp>
        <p:nvSpPr>
          <p:cNvPr id="10" name="Rectangle 11"/>
          <p:cNvSpPr>
            <a:spLocks noChangeArrowheads="1"/>
          </p:cNvSpPr>
          <p:nvPr/>
        </p:nvSpPr>
        <p:spPr bwMode="auto">
          <a:xfrm>
            <a:off x="7625832" y="3327496"/>
            <a:ext cx="1475656" cy="1512168"/>
          </a:xfrm>
          <a:prstGeom prst="rect">
            <a:avLst/>
          </a:prstGeom>
          <a:solidFill>
            <a:schemeClr val="bg2"/>
          </a:solidFill>
          <a:ln>
            <a:headEnd/>
            <a:tailEnd/>
          </a:ln>
        </p:spPr>
        <p:style>
          <a:lnRef idx="1">
            <a:schemeClr val="accent4"/>
          </a:lnRef>
          <a:fillRef idx="2">
            <a:schemeClr val="accent4"/>
          </a:fillRef>
          <a:effectRef idx="1">
            <a:schemeClr val="accent4"/>
          </a:effectRef>
          <a:fontRef idx="minor">
            <a:schemeClr val="dk1"/>
          </a:fontRef>
        </p:style>
        <p:txBody>
          <a:bodyPr lIns="92075" tIns="46038" rIns="92075" bIns="46038"/>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a:r>
              <a:rPr lang="fr-FR" altLang="fr-FR" sz="1800" b="1" dirty="0">
                <a:latin typeface="Times New Roman" panose="02020603050405020304" pitchFamily="18" charset="0"/>
                <a:cs typeface="Times New Roman" panose="02020603050405020304" pitchFamily="18" charset="0"/>
              </a:rPr>
              <a:t>Fourniture d'un bien</a:t>
            </a:r>
            <a:br>
              <a:rPr lang="fr-FR" altLang="fr-FR" sz="1800" b="1" dirty="0">
                <a:latin typeface="Times New Roman" panose="02020603050405020304" pitchFamily="18" charset="0"/>
                <a:cs typeface="Times New Roman" panose="02020603050405020304" pitchFamily="18" charset="0"/>
              </a:rPr>
            </a:br>
            <a:r>
              <a:rPr lang="fr-FR" altLang="fr-FR" sz="1800" b="1" dirty="0">
                <a:latin typeface="Times New Roman" panose="02020603050405020304" pitchFamily="18" charset="0"/>
                <a:cs typeface="Times New Roman" panose="02020603050405020304" pitchFamily="18" charset="0"/>
              </a:rPr>
              <a:t>–</a:t>
            </a:r>
            <a:br>
              <a:rPr lang="fr-FR" altLang="fr-FR" sz="1800" b="1" dirty="0">
                <a:latin typeface="Times New Roman" panose="02020603050405020304" pitchFamily="18" charset="0"/>
                <a:cs typeface="Times New Roman" panose="02020603050405020304" pitchFamily="18" charset="0"/>
              </a:rPr>
            </a:br>
            <a:r>
              <a:rPr lang="fr-FR" altLang="fr-FR" sz="1800" b="1" dirty="0">
                <a:latin typeface="Times New Roman" panose="02020603050405020304" pitchFamily="18" charset="0"/>
                <a:cs typeface="Times New Roman" panose="02020603050405020304" pitchFamily="18" charset="0"/>
              </a:rPr>
              <a:t>Satisfaction du client</a:t>
            </a:r>
          </a:p>
        </p:txBody>
      </p:sp>
      <p:grpSp>
        <p:nvGrpSpPr>
          <p:cNvPr id="11" name="Group 12"/>
          <p:cNvGrpSpPr>
            <a:grpSpLocks/>
          </p:cNvGrpSpPr>
          <p:nvPr/>
        </p:nvGrpSpPr>
        <p:grpSpPr bwMode="auto">
          <a:xfrm>
            <a:off x="4932672" y="1557511"/>
            <a:ext cx="4103824" cy="2303946"/>
            <a:chOff x="3119" y="1012"/>
            <a:chExt cx="2654" cy="1257"/>
          </a:xfrm>
        </p:grpSpPr>
        <p:grpSp>
          <p:nvGrpSpPr>
            <p:cNvPr id="12" name="Group 13"/>
            <p:cNvGrpSpPr>
              <a:grpSpLocks/>
            </p:cNvGrpSpPr>
            <p:nvPr/>
          </p:nvGrpSpPr>
          <p:grpSpPr bwMode="auto">
            <a:xfrm>
              <a:off x="3119" y="1268"/>
              <a:ext cx="1130" cy="1001"/>
              <a:chOff x="3124" y="1268"/>
              <a:chExt cx="1130" cy="1001"/>
            </a:xfrm>
          </p:grpSpPr>
          <p:sp>
            <p:nvSpPr>
              <p:cNvPr id="14" name="Line 14"/>
              <p:cNvSpPr>
                <a:spLocks noChangeShapeType="1"/>
              </p:cNvSpPr>
              <p:nvPr/>
            </p:nvSpPr>
            <p:spPr bwMode="auto">
              <a:xfrm flipH="1">
                <a:off x="3124" y="1522"/>
                <a:ext cx="514" cy="747"/>
              </a:xfrm>
              <a:prstGeom prst="line">
                <a:avLst/>
              </a:prstGeom>
              <a:ln>
                <a:headEnd type="none" w="sm" len="sm"/>
                <a:tailEnd type="stealth" w="med" len="lg"/>
              </a:ln>
              <a:extLst/>
            </p:spPr>
            <p:style>
              <a:lnRef idx="2">
                <a:schemeClr val="accent3"/>
              </a:lnRef>
              <a:fillRef idx="0">
                <a:schemeClr val="accent3"/>
              </a:fillRef>
              <a:effectRef idx="1">
                <a:schemeClr val="accent3"/>
              </a:effectRef>
              <a:fontRef idx="minor">
                <a:schemeClr val="tx1"/>
              </a:fontRef>
            </p:style>
            <p:txBody>
              <a:bodyPr/>
              <a:lstStyle/>
              <a:p>
                <a:endParaRPr lang="fr-FR">
                  <a:latin typeface="Times New Roman" panose="02020603050405020304" pitchFamily="18" charset="0"/>
                  <a:cs typeface="Times New Roman" panose="02020603050405020304" pitchFamily="18" charset="0"/>
                </a:endParaRPr>
              </a:p>
            </p:txBody>
          </p:sp>
          <p:sp>
            <p:nvSpPr>
              <p:cNvPr id="15" name="Rectangle 15"/>
              <p:cNvSpPr>
                <a:spLocks noChangeArrowheads="1"/>
              </p:cNvSpPr>
              <p:nvPr/>
            </p:nvSpPr>
            <p:spPr bwMode="auto">
              <a:xfrm>
                <a:off x="3124" y="1268"/>
                <a:ext cx="1130" cy="241"/>
              </a:xfrm>
              <a:prstGeom prst="rect">
                <a:avLst/>
              </a:prstGeom>
              <a:ln>
                <a:headEnd/>
                <a:tailEnd/>
              </a:ln>
              <a:extLst/>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a:r>
                  <a:rPr lang="fr-FR" altLang="fr-FR" sz="1800" b="1" dirty="0">
                    <a:latin typeface="Times New Roman" panose="02020603050405020304" pitchFamily="18" charset="0"/>
                    <a:cs typeface="Times New Roman" panose="02020603050405020304" pitchFamily="18" charset="0"/>
                  </a:rPr>
                  <a:t>RESSOURCES</a:t>
                </a:r>
                <a:endParaRPr lang="fr-FR" altLang="fr-FR" sz="2400" b="1" dirty="0">
                  <a:latin typeface="Times New Roman" panose="02020603050405020304" pitchFamily="18" charset="0"/>
                  <a:cs typeface="Times New Roman" panose="02020603050405020304" pitchFamily="18" charset="0"/>
                </a:endParaRPr>
              </a:p>
            </p:txBody>
          </p:sp>
        </p:grpSp>
        <p:sp>
          <p:nvSpPr>
            <p:cNvPr id="13" name="Text Box 16"/>
            <p:cNvSpPr txBox="1">
              <a:spLocks noChangeArrowheads="1"/>
            </p:cNvSpPr>
            <p:nvPr/>
          </p:nvSpPr>
          <p:spPr bwMode="auto">
            <a:xfrm>
              <a:off x="4329" y="1012"/>
              <a:ext cx="1444" cy="655"/>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p>
              <a:pPr indent="-285750" eaLnBrk="0" hangingPunct="0">
                <a:buFont typeface="Wingdings" pitchFamily="2" charset="2"/>
                <a:buChar char="§"/>
                <a:defRPr/>
              </a:pPr>
              <a:r>
                <a:rPr lang="fr-FR" b="1">
                  <a:effectLst>
                    <a:outerShdw blurRad="38100" dist="38100" dir="2700000" algn="tl">
                      <a:srgbClr val="C0C0C0"/>
                    </a:outerShdw>
                  </a:effectLst>
                  <a:latin typeface="Times New Roman" panose="02020603050405020304" pitchFamily="18" charset="0"/>
                  <a:cs typeface="Times New Roman" panose="02020603050405020304" pitchFamily="18" charset="0"/>
                </a:rPr>
                <a:t>I</a:t>
              </a:r>
              <a:r>
                <a:rPr lang="fr-FR"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nformationnelles</a:t>
              </a:r>
              <a:endParaRPr lang="fr-FR"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indent="-285750" eaLnBrk="0" hangingPunct="0">
                <a:buFont typeface="Wingdings" pitchFamily="2" charset="2"/>
                <a:buChar char="§"/>
                <a:defRPr/>
              </a:pPr>
              <a:r>
                <a:rPr lang="fr-F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Humaines</a:t>
              </a:r>
            </a:p>
            <a:p>
              <a:pPr indent="-285750" eaLnBrk="0" hangingPunct="0">
                <a:buFont typeface="Wingdings" pitchFamily="2" charset="2"/>
                <a:buChar char="§"/>
                <a:defRPr/>
              </a:pPr>
              <a:r>
                <a:rPr lang="fr-F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Financières</a:t>
              </a:r>
            </a:p>
            <a:p>
              <a:pPr indent="-285750" eaLnBrk="0" hangingPunct="0">
                <a:buFont typeface="Wingdings" pitchFamily="2" charset="2"/>
                <a:buChar char="§"/>
                <a:defRPr/>
              </a:pPr>
              <a:r>
                <a:rPr lang="fr-F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Matérielles</a:t>
              </a:r>
            </a:p>
          </p:txBody>
        </p:sp>
      </p:grpSp>
      <p:sp>
        <p:nvSpPr>
          <p:cNvPr id="16" name="Line 19"/>
          <p:cNvSpPr>
            <a:spLocks noChangeShapeType="1"/>
          </p:cNvSpPr>
          <p:nvPr/>
        </p:nvSpPr>
        <p:spPr bwMode="auto">
          <a:xfrm>
            <a:off x="3635895" y="2181611"/>
            <a:ext cx="1007559" cy="1679437"/>
          </a:xfrm>
          <a:prstGeom prst="line">
            <a:avLst/>
          </a:prstGeom>
          <a:ln>
            <a:headEnd type="none" w="sm" len="sm"/>
            <a:tailEnd type="stealth" w="med" len="lg"/>
          </a:ln>
          <a:extLst/>
        </p:spPr>
        <p:style>
          <a:lnRef idx="2">
            <a:schemeClr val="accent6"/>
          </a:lnRef>
          <a:fillRef idx="0">
            <a:schemeClr val="accent6"/>
          </a:fillRef>
          <a:effectRef idx="1">
            <a:schemeClr val="accent6"/>
          </a:effectRef>
          <a:fontRef idx="minor">
            <a:schemeClr val="tx1"/>
          </a:fontRef>
        </p:style>
        <p:txBody>
          <a:bodyPr/>
          <a:lstStyle/>
          <a:p>
            <a:endParaRPr lang="fr-FR"/>
          </a:p>
        </p:txBody>
      </p:sp>
      <p:sp>
        <p:nvSpPr>
          <p:cNvPr id="17" name="Rectangle 20"/>
          <p:cNvSpPr>
            <a:spLocks noChangeArrowheads="1"/>
          </p:cNvSpPr>
          <p:nvPr/>
        </p:nvSpPr>
        <p:spPr bwMode="auto">
          <a:xfrm>
            <a:off x="2699792" y="2157782"/>
            <a:ext cx="1944215" cy="36997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lIns="92075" tIns="46038" rIns="92075" bIns="46038">
            <a:spAutoFit/>
          </a:bodyP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a:r>
              <a:rPr lang="fr-FR" altLang="fr-FR" sz="1800" b="1" dirty="0">
                <a:latin typeface="Times New Roman" panose="02020603050405020304" pitchFamily="18" charset="0"/>
                <a:cs typeface="Times New Roman" panose="02020603050405020304" pitchFamily="18" charset="0"/>
              </a:rPr>
              <a:t>MANAGEMENT</a:t>
            </a:r>
          </a:p>
        </p:txBody>
      </p:sp>
      <p:sp>
        <p:nvSpPr>
          <p:cNvPr id="18" name="Text Box 21"/>
          <p:cNvSpPr txBox="1">
            <a:spLocks noChangeArrowheads="1"/>
          </p:cNvSpPr>
          <p:nvPr/>
        </p:nvSpPr>
        <p:spPr bwMode="auto">
          <a:xfrm>
            <a:off x="79289" y="1949931"/>
            <a:ext cx="2548495" cy="830997"/>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p>
            <a:pPr eaLnBrk="0" hangingPunct="0">
              <a:buFont typeface="Wingdings" pitchFamily="2" charset="2"/>
              <a:buChar char="§"/>
              <a:defRPr/>
            </a:pPr>
            <a:r>
              <a:rPr lang="fr-FR" sz="16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Exigences internes</a:t>
            </a:r>
          </a:p>
          <a:p>
            <a:pPr eaLnBrk="0" hangingPunct="0">
              <a:buFont typeface="Wingdings" pitchFamily="2" charset="2"/>
              <a:buChar char="§"/>
              <a:defRPr/>
            </a:pPr>
            <a:r>
              <a:rPr lang="fr-FR" sz="16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Pilotage</a:t>
            </a:r>
          </a:p>
          <a:p>
            <a:pPr eaLnBrk="0" hangingPunct="0">
              <a:buFont typeface="Wingdings" pitchFamily="2" charset="2"/>
              <a:buChar char="§"/>
              <a:defRPr/>
            </a:pPr>
            <a:r>
              <a:rPr lang="fr-FR" sz="16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Attribution </a:t>
            </a:r>
            <a:r>
              <a:rPr lang="fr-FR" sz="1600" b="1">
                <a:effectLst>
                  <a:outerShdw blurRad="38100" dist="38100" dir="2700000" algn="tl">
                    <a:srgbClr val="C0C0C0"/>
                  </a:outerShdw>
                </a:effectLst>
                <a:latin typeface="Times New Roman" panose="02020603050405020304" pitchFamily="18" charset="0"/>
                <a:cs typeface="Times New Roman" panose="02020603050405020304" pitchFamily="18" charset="0"/>
              </a:rPr>
              <a:t>de </a:t>
            </a:r>
            <a:r>
              <a:rPr lang="fr-FR" sz="1600"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ressources</a:t>
            </a:r>
            <a:endParaRPr lang="fr-FR" sz="16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19" name="Group 22"/>
          <p:cNvGrpSpPr>
            <a:grpSpLocks/>
          </p:cNvGrpSpPr>
          <p:nvPr/>
        </p:nvGrpSpPr>
        <p:grpSpPr bwMode="auto">
          <a:xfrm>
            <a:off x="2555853" y="4509014"/>
            <a:ext cx="5977051" cy="1727898"/>
            <a:chOff x="1610" y="2442"/>
            <a:chExt cx="3765" cy="1511"/>
          </a:xfrm>
        </p:grpSpPr>
        <p:grpSp>
          <p:nvGrpSpPr>
            <p:cNvPr id="20" name="Group 23"/>
            <p:cNvGrpSpPr>
              <a:grpSpLocks/>
            </p:cNvGrpSpPr>
            <p:nvPr/>
          </p:nvGrpSpPr>
          <p:grpSpPr bwMode="auto">
            <a:xfrm>
              <a:off x="5148" y="2757"/>
              <a:ext cx="227" cy="819"/>
              <a:chOff x="5624" y="2601"/>
              <a:chExt cx="227" cy="819"/>
            </a:xfrm>
          </p:grpSpPr>
          <p:sp>
            <p:nvSpPr>
              <p:cNvPr id="24" name="Line 24"/>
              <p:cNvSpPr>
                <a:spLocks noChangeShapeType="1"/>
              </p:cNvSpPr>
              <p:nvPr/>
            </p:nvSpPr>
            <p:spPr bwMode="auto">
              <a:xfrm flipH="1">
                <a:off x="5828" y="2601"/>
                <a:ext cx="23" cy="819"/>
              </a:xfrm>
              <a:prstGeom prst="line">
                <a:avLst/>
              </a:prstGeom>
              <a:ln>
                <a:headEnd type="none" w="sm" len="sm"/>
                <a:tailEnd type="none" w="sm" len="sm"/>
              </a:ln>
              <a:extLst/>
            </p:spPr>
            <p:style>
              <a:lnRef idx="3">
                <a:schemeClr val="dk1"/>
              </a:lnRef>
              <a:fillRef idx="0">
                <a:schemeClr val="dk1"/>
              </a:fillRef>
              <a:effectRef idx="2">
                <a:schemeClr val="dk1"/>
              </a:effectRef>
              <a:fontRef idx="minor">
                <a:schemeClr val="tx1"/>
              </a:fontRef>
            </p:style>
            <p:txBody>
              <a:bodyPr/>
              <a:lstStyle/>
              <a:p>
                <a:endParaRPr lang="fr-FR">
                  <a:latin typeface="Times New Roman" panose="02020603050405020304" pitchFamily="18" charset="0"/>
                  <a:cs typeface="Times New Roman" panose="02020603050405020304" pitchFamily="18" charset="0"/>
                </a:endParaRPr>
              </a:p>
            </p:txBody>
          </p:sp>
          <p:sp>
            <p:nvSpPr>
              <p:cNvPr id="25" name="Line 25"/>
              <p:cNvSpPr>
                <a:spLocks noChangeShapeType="1"/>
              </p:cNvSpPr>
              <p:nvPr/>
            </p:nvSpPr>
            <p:spPr bwMode="auto">
              <a:xfrm flipH="1">
                <a:off x="5624" y="3420"/>
                <a:ext cx="204" cy="0"/>
              </a:xfrm>
              <a:prstGeom prst="line">
                <a:avLst/>
              </a:prstGeom>
              <a:ln>
                <a:headEnd type="none" w="sm" len="sm"/>
                <a:tailEnd type="stealth" w="med" len="lg"/>
              </a:ln>
              <a:extLst/>
            </p:spPr>
            <p:style>
              <a:lnRef idx="3">
                <a:schemeClr val="dk1"/>
              </a:lnRef>
              <a:fillRef idx="0">
                <a:schemeClr val="dk1"/>
              </a:fillRef>
              <a:effectRef idx="2">
                <a:schemeClr val="dk1"/>
              </a:effectRef>
              <a:fontRef idx="minor">
                <a:schemeClr val="tx1"/>
              </a:fontRef>
            </p:style>
            <p:txBody>
              <a:bodyPr/>
              <a:lstStyle/>
              <a:p>
                <a:endParaRPr lang="fr-FR">
                  <a:latin typeface="Times New Roman" panose="02020603050405020304" pitchFamily="18" charset="0"/>
                  <a:cs typeface="Times New Roman" panose="02020603050405020304" pitchFamily="18" charset="0"/>
                </a:endParaRPr>
              </a:p>
            </p:txBody>
          </p:sp>
        </p:grpSp>
        <p:grpSp>
          <p:nvGrpSpPr>
            <p:cNvPr id="21" name="Group 26"/>
            <p:cNvGrpSpPr>
              <a:grpSpLocks/>
            </p:cNvGrpSpPr>
            <p:nvPr/>
          </p:nvGrpSpPr>
          <p:grpSpPr bwMode="auto">
            <a:xfrm>
              <a:off x="1610" y="2442"/>
              <a:ext cx="3583" cy="1511"/>
              <a:chOff x="1615" y="2442"/>
              <a:chExt cx="3583" cy="1511"/>
            </a:xfrm>
          </p:grpSpPr>
          <p:sp>
            <p:nvSpPr>
              <p:cNvPr id="22" name="Line 27"/>
              <p:cNvSpPr>
                <a:spLocks noChangeShapeType="1"/>
              </p:cNvSpPr>
              <p:nvPr/>
            </p:nvSpPr>
            <p:spPr bwMode="auto">
              <a:xfrm flipV="1">
                <a:off x="2930" y="2442"/>
                <a:ext cx="0" cy="819"/>
              </a:xfrm>
              <a:prstGeom prst="line">
                <a:avLst/>
              </a:prstGeom>
              <a:ln>
                <a:headEnd type="none" w="sm" len="sm"/>
                <a:tailEnd type="stealth" w="med" len="lg"/>
              </a:ln>
              <a:extLst/>
            </p:spPr>
            <p:style>
              <a:lnRef idx="3">
                <a:schemeClr val="accent1"/>
              </a:lnRef>
              <a:fillRef idx="0">
                <a:schemeClr val="accent1"/>
              </a:fillRef>
              <a:effectRef idx="2">
                <a:schemeClr val="accent1"/>
              </a:effectRef>
              <a:fontRef idx="minor">
                <a:schemeClr val="tx1"/>
              </a:fontRef>
            </p:style>
            <p:txBody>
              <a:bodyPr/>
              <a:lstStyle/>
              <a:p>
                <a:endParaRPr lang="fr-FR">
                  <a:latin typeface="Times New Roman" panose="02020603050405020304" pitchFamily="18" charset="0"/>
                  <a:cs typeface="Times New Roman" panose="02020603050405020304" pitchFamily="18" charset="0"/>
                </a:endParaRPr>
              </a:p>
            </p:txBody>
          </p:sp>
          <p:sp>
            <p:nvSpPr>
              <p:cNvPr id="23" name="Rectangle 28"/>
              <p:cNvSpPr>
                <a:spLocks noChangeArrowheads="1"/>
              </p:cNvSpPr>
              <p:nvPr/>
            </p:nvSpPr>
            <p:spPr bwMode="auto">
              <a:xfrm>
                <a:off x="1615" y="3260"/>
                <a:ext cx="3583" cy="693"/>
              </a:xfrm>
              <a:prstGeom prst="rect">
                <a:avLst/>
              </a:prstGeom>
              <a:ln>
                <a:headEnd/>
                <a:tailEnd/>
              </a:ln>
              <a:extLst/>
            </p:spPr>
            <p:style>
              <a:lnRef idx="1">
                <a:schemeClr val="accent4"/>
              </a:lnRef>
              <a:fillRef idx="2">
                <a:schemeClr val="accent4"/>
              </a:fillRef>
              <a:effectRef idx="1">
                <a:schemeClr val="accent4"/>
              </a:effectRef>
              <a:fontRef idx="minor">
                <a:schemeClr val="dk1"/>
              </a:fontRef>
            </p:style>
            <p:txBody>
              <a:bodyPr lIns="92075" tIns="46038" rIns="92075" bIns="46038"/>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a:r>
                  <a:rPr lang="fr-FR" altLang="fr-FR" sz="2600" b="1" dirty="0" smtClean="0">
                    <a:latin typeface="Times New Roman" panose="02020603050405020304" pitchFamily="18" charset="0"/>
                    <a:cs typeface="Times New Roman" panose="02020603050405020304" pitchFamily="18" charset="0"/>
                  </a:rPr>
                  <a:t>M</a:t>
                </a:r>
                <a:r>
                  <a:rPr lang="fr-FR" altLang="fr-FR" sz="1800" b="1" dirty="0" smtClean="0">
                    <a:latin typeface="Times New Roman" panose="02020603050405020304" pitchFamily="18" charset="0"/>
                    <a:cs typeface="Times New Roman" panose="02020603050405020304" pitchFamily="18" charset="0"/>
                  </a:rPr>
                  <a:t>aitrise possible et points de contrôle pour surveiller et mesurer les performances</a:t>
                </a:r>
                <a:endParaRPr lang="fr-FR" altLang="fr-FR" sz="1800" b="1" dirty="0">
                  <a:latin typeface="Times New Roman" panose="02020603050405020304" pitchFamily="18" charset="0"/>
                  <a:cs typeface="Times New Roman" panose="02020603050405020304" pitchFamily="18" charset="0"/>
                </a:endParaRPr>
              </a:p>
            </p:txBody>
          </p:sp>
        </p:grpSp>
      </p:grpSp>
      <p:grpSp>
        <p:nvGrpSpPr>
          <p:cNvPr id="26" name="Group 29"/>
          <p:cNvGrpSpPr>
            <a:grpSpLocks/>
          </p:cNvGrpSpPr>
          <p:nvPr/>
        </p:nvGrpSpPr>
        <p:grpSpPr bwMode="auto">
          <a:xfrm>
            <a:off x="1620376" y="4611881"/>
            <a:ext cx="1582738" cy="1193404"/>
            <a:chOff x="1032" y="2824"/>
            <a:chExt cx="997" cy="871"/>
          </a:xfrm>
        </p:grpSpPr>
        <p:sp>
          <p:nvSpPr>
            <p:cNvPr id="27" name="Line 30"/>
            <p:cNvSpPr>
              <a:spLocks noChangeShapeType="1"/>
            </p:cNvSpPr>
            <p:nvPr/>
          </p:nvSpPr>
          <p:spPr bwMode="auto">
            <a:xfrm flipH="1" flipV="1">
              <a:off x="1485" y="3695"/>
              <a:ext cx="136" cy="0"/>
            </a:xfrm>
            <a:prstGeom prst="line">
              <a:avLst/>
            </a:prstGeom>
            <a:ln>
              <a:headEnd type="none" w="sm" len="sm"/>
              <a:tailEnd type="none" w="sm" len="sm"/>
            </a:ln>
            <a:extLst/>
          </p:spPr>
          <p:style>
            <a:lnRef idx="3">
              <a:schemeClr val="dk1"/>
            </a:lnRef>
            <a:fillRef idx="0">
              <a:schemeClr val="dk1"/>
            </a:fillRef>
            <a:effectRef idx="2">
              <a:schemeClr val="dk1"/>
            </a:effectRef>
            <a:fontRef idx="minor">
              <a:schemeClr val="tx1"/>
            </a:fontRef>
          </p:style>
          <p:txBody>
            <a:bodyPr/>
            <a:lstStyle/>
            <a:p>
              <a:endParaRPr lang="fr-FR">
                <a:latin typeface="Times New Roman" panose="02020603050405020304" pitchFamily="18" charset="0"/>
                <a:cs typeface="Times New Roman" panose="02020603050405020304" pitchFamily="18" charset="0"/>
              </a:endParaRPr>
            </a:p>
          </p:txBody>
        </p:sp>
        <p:sp>
          <p:nvSpPr>
            <p:cNvPr id="28" name="Line 31"/>
            <p:cNvSpPr>
              <a:spLocks noChangeShapeType="1"/>
            </p:cNvSpPr>
            <p:nvPr/>
          </p:nvSpPr>
          <p:spPr bwMode="auto">
            <a:xfrm flipV="1">
              <a:off x="1485" y="2824"/>
              <a:ext cx="6" cy="871"/>
            </a:xfrm>
            <a:prstGeom prst="line">
              <a:avLst/>
            </a:prstGeom>
            <a:ln>
              <a:headEnd type="none" w="sm" len="sm"/>
              <a:tailEnd type="stealth" w="med" len="lg"/>
            </a:ln>
            <a:extLst/>
          </p:spPr>
          <p:style>
            <a:lnRef idx="3">
              <a:schemeClr val="dk1"/>
            </a:lnRef>
            <a:fillRef idx="0">
              <a:schemeClr val="dk1"/>
            </a:fillRef>
            <a:effectRef idx="2">
              <a:schemeClr val="dk1"/>
            </a:effectRef>
            <a:fontRef idx="minor">
              <a:schemeClr val="tx1"/>
            </a:fontRef>
          </p:style>
          <p:txBody>
            <a:bodyPr/>
            <a:lstStyle/>
            <a:p>
              <a:endParaRPr lang="fr-FR">
                <a:latin typeface="Times New Roman" panose="02020603050405020304" pitchFamily="18" charset="0"/>
                <a:cs typeface="Times New Roman" panose="02020603050405020304" pitchFamily="18" charset="0"/>
              </a:endParaRPr>
            </a:p>
          </p:txBody>
        </p:sp>
        <p:sp>
          <p:nvSpPr>
            <p:cNvPr id="29" name="Rectangle 32"/>
            <p:cNvSpPr>
              <a:spLocks noChangeArrowheads="1"/>
            </p:cNvSpPr>
            <p:nvPr/>
          </p:nvSpPr>
          <p:spPr bwMode="auto">
            <a:xfrm>
              <a:off x="1032" y="3063"/>
              <a:ext cx="997" cy="329"/>
            </a:xfrm>
            <a:prstGeom prst="rect">
              <a:avLst/>
            </a:prstGeom>
            <a:ln>
              <a:headEnd/>
              <a:tailEnd/>
            </a:ln>
            <a:extLst/>
          </p:spPr>
          <p:style>
            <a:lnRef idx="1">
              <a:schemeClr val="accent4"/>
            </a:lnRef>
            <a:fillRef idx="2">
              <a:schemeClr val="accent4"/>
            </a:fillRef>
            <a:effectRef idx="1">
              <a:schemeClr val="accent4"/>
            </a:effectRef>
            <a:fontRef idx="minor">
              <a:schemeClr val="dk1"/>
            </a:fontRef>
          </p:style>
          <p:txBody>
            <a:bodyPr lIns="92075" tIns="46038" rIns="92075" bIns="46038"/>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algn="ctr"/>
              <a:r>
                <a:rPr lang="fr-FR" altLang="fr-FR" sz="2000" b="1" i="1" dirty="0">
                  <a:latin typeface="Times New Roman" panose="02020603050405020304" pitchFamily="18" charset="0"/>
                  <a:cs typeface="Times New Roman" panose="02020603050405020304" pitchFamily="18" charset="0"/>
                </a:rPr>
                <a:t>Amélioration</a:t>
              </a:r>
            </a:p>
          </p:txBody>
        </p:sp>
      </p:grpSp>
      <p:sp>
        <p:nvSpPr>
          <p:cNvPr id="30" name="Rectangle 33"/>
          <p:cNvSpPr txBox="1">
            <a:spLocks noChangeArrowheads="1"/>
          </p:cNvSpPr>
          <p:nvPr/>
        </p:nvSpPr>
        <p:spPr>
          <a:xfrm>
            <a:off x="2267744" y="163612"/>
            <a:ext cx="4752528" cy="457076"/>
          </a:xfrm>
          <a:prstGeom prst="rect">
            <a:avLst/>
          </a:prstGeom>
        </p:spPr>
        <p:style>
          <a:lnRef idx="1">
            <a:schemeClr val="accent4"/>
          </a:lnRef>
          <a:fillRef idx="1001">
            <a:schemeClr val="lt2"/>
          </a:fillRef>
          <a:effectRef idx="1">
            <a:schemeClr val="accent4"/>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2400" b="1" dirty="0" smtClean="0">
                <a:solidFill>
                  <a:srgbClr val="00B050"/>
                </a:solidFill>
                <a:effectLst>
                  <a:outerShdw blurRad="38100" dist="38100" dir="2700000" algn="tl">
                    <a:srgbClr val="000000">
                      <a:alpha val="43137"/>
                    </a:srgbClr>
                  </a:outerShdw>
                </a:effectLst>
                <a:cs typeface="Times New Roman" pitchFamily="18" charset="0"/>
              </a:rPr>
              <a:t>REPRÉSENTATION D’UN PROCESSUS</a:t>
            </a:r>
          </a:p>
        </p:txBody>
      </p:sp>
    </p:spTree>
    <p:extLst>
      <p:ext uri="{BB962C8B-B14F-4D97-AF65-F5344CB8AC3E}">
        <p14:creationId xmlns:p14="http://schemas.microsoft.com/office/powerpoint/2010/main" val="2620961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
          <p:cNvSpPr>
            <a:spLocks noChangeArrowheads="1"/>
          </p:cNvSpPr>
          <p:nvPr/>
        </p:nvSpPr>
        <p:spPr bwMode="auto">
          <a:xfrm>
            <a:off x="2735263" y="5805264"/>
            <a:ext cx="4298950" cy="975759"/>
          </a:xfrm>
          <a:prstGeom prst="chevron">
            <a:avLst>
              <a:gd name="adj" fmla="val 369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fr-FR" b="1">
              <a:latin typeface="Times New Roman" panose="02020603050405020304" pitchFamily="18" charset="0"/>
              <a:cs typeface="Times New Roman" panose="02020603050405020304" pitchFamily="18" charset="0"/>
            </a:endParaRPr>
          </a:p>
        </p:txBody>
      </p:sp>
      <p:sp>
        <p:nvSpPr>
          <p:cNvPr id="32" name="AutoShape 3"/>
          <p:cNvSpPr>
            <a:spLocks noChangeArrowheads="1"/>
          </p:cNvSpPr>
          <p:nvPr/>
        </p:nvSpPr>
        <p:spPr bwMode="auto">
          <a:xfrm>
            <a:off x="2593975" y="5661248"/>
            <a:ext cx="4298950" cy="975759"/>
          </a:xfrm>
          <a:prstGeom prst="chevron">
            <a:avLst>
              <a:gd name="adj" fmla="val 369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fr-FR" b="1">
              <a:latin typeface="Times New Roman" panose="02020603050405020304" pitchFamily="18" charset="0"/>
              <a:cs typeface="Times New Roman" panose="02020603050405020304" pitchFamily="18" charset="0"/>
            </a:endParaRPr>
          </a:p>
        </p:txBody>
      </p:sp>
      <p:sp>
        <p:nvSpPr>
          <p:cNvPr id="33" name="AutoShape 4"/>
          <p:cNvSpPr>
            <a:spLocks noChangeArrowheads="1"/>
          </p:cNvSpPr>
          <p:nvPr/>
        </p:nvSpPr>
        <p:spPr bwMode="auto">
          <a:xfrm rot="5400000">
            <a:off x="1922900" y="3835484"/>
            <a:ext cx="4325062" cy="725487"/>
          </a:xfrm>
          <a:prstGeom prst="chevron">
            <a:avLst>
              <a:gd name="adj" fmla="val 40065"/>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sz="1800" b="1">
              <a:latin typeface="Times New Roman" panose="02020603050405020304" pitchFamily="18" charset="0"/>
              <a:cs typeface="Times New Roman" panose="02020603050405020304" pitchFamily="18" charset="0"/>
            </a:endParaRPr>
          </a:p>
        </p:txBody>
      </p:sp>
      <p:sp>
        <p:nvSpPr>
          <p:cNvPr id="34" name="Text Box 5"/>
          <p:cNvSpPr txBox="1">
            <a:spLocks noChangeAspect="1" noChangeArrowheads="1"/>
          </p:cNvSpPr>
          <p:nvPr/>
        </p:nvSpPr>
        <p:spPr bwMode="auto">
          <a:xfrm rot="16200000">
            <a:off x="2938861" y="3585900"/>
            <a:ext cx="2291554" cy="276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p>
            <a:pPr algn="ctr" eaLnBrk="0" hangingPunct="0">
              <a:defRPr/>
            </a:pPr>
            <a:r>
              <a:rPr lang="fr-F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Ressources humaines</a:t>
            </a:r>
            <a:endPar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5" name="AutoShape 6"/>
          <p:cNvSpPr>
            <a:spLocks noChangeArrowheads="1"/>
          </p:cNvSpPr>
          <p:nvPr/>
        </p:nvSpPr>
        <p:spPr bwMode="auto">
          <a:xfrm rot="5400000">
            <a:off x="1036281" y="3834690"/>
            <a:ext cx="4325062" cy="727075"/>
          </a:xfrm>
          <a:prstGeom prst="chevron">
            <a:avLst>
              <a:gd name="adj" fmla="val 39978"/>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sz="1800" b="1">
              <a:latin typeface="Times New Roman" panose="02020603050405020304" pitchFamily="18" charset="0"/>
              <a:cs typeface="Times New Roman" panose="02020603050405020304" pitchFamily="18" charset="0"/>
            </a:endParaRPr>
          </a:p>
        </p:txBody>
      </p:sp>
      <p:sp>
        <p:nvSpPr>
          <p:cNvPr id="36" name="Text Box 7"/>
          <p:cNvSpPr txBox="1">
            <a:spLocks noChangeAspect="1" noChangeArrowheads="1"/>
          </p:cNvSpPr>
          <p:nvPr/>
        </p:nvSpPr>
        <p:spPr bwMode="auto">
          <a:xfrm rot="16200000">
            <a:off x="2177113" y="3483660"/>
            <a:ext cx="2040223" cy="5539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p>
            <a:pPr algn="ctr" eaLnBrk="0" hangingPunct="0">
              <a:defRPr/>
            </a:pPr>
            <a:r>
              <a:rPr lang="fr-FR"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Informations </a:t>
            </a:r>
          </a:p>
          <a:p>
            <a:pPr algn="ctr" eaLnBrk="0" hangingPunct="0">
              <a:defRPr/>
            </a:pPr>
            <a:r>
              <a:rPr lang="fr-FR"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savoir faire</a:t>
            </a:r>
            <a:endParaRPr lang="fr-FR"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7" name="AutoShape 8"/>
          <p:cNvSpPr>
            <a:spLocks noChangeArrowheads="1"/>
          </p:cNvSpPr>
          <p:nvPr/>
        </p:nvSpPr>
        <p:spPr bwMode="auto">
          <a:xfrm rot="5400000">
            <a:off x="2785706" y="3834690"/>
            <a:ext cx="4325062" cy="727075"/>
          </a:xfrm>
          <a:prstGeom prst="chevron">
            <a:avLst>
              <a:gd name="adj" fmla="val 39978"/>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sz="1800" b="1">
              <a:latin typeface="Times New Roman" panose="02020603050405020304" pitchFamily="18" charset="0"/>
              <a:cs typeface="Times New Roman" panose="02020603050405020304" pitchFamily="18" charset="0"/>
            </a:endParaRPr>
          </a:p>
        </p:txBody>
      </p:sp>
      <p:sp>
        <p:nvSpPr>
          <p:cNvPr id="38" name="Text Box 9"/>
          <p:cNvSpPr txBox="1">
            <a:spLocks noChangeAspect="1" noChangeArrowheads="1"/>
          </p:cNvSpPr>
          <p:nvPr/>
        </p:nvSpPr>
        <p:spPr bwMode="auto">
          <a:xfrm rot="16200000">
            <a:off x="4174579" y="3501932"/>
            <a:ext cx="1518742"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p>
            <a:pPr algn="ctr" eaLnBrk="0" hangingPunct="0">
              <a:defRPr/>
            </a:pPr>
            <a:r>
              <a:rPr lang="fr-FR"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Installations &amp;</a:t>
            </a:r>
          </a:p>
          <a:p>
            <a:pPr algn="ctr" eaLnBrk="0" hangingPunct="0">
              <a:defRPr/>
            </a:pPr>
            <a:r>
              <a:rPr lang="fr-FR"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environnement de travail</a:t>
            </a:r>
            <a:endParaRPr lang="fr-FR"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9" name="AutoShape 10"/>
          <p:cNvSpPr>
            <a:spLocks noChangeArrowheads="1"/>
          </p:cNvSpPr>
          <p:nvPr/>
        </p:nvSpPr>
        <p:spPr bwMode="auto">
          <a:xfrm rot="5400000">
            <a:off x="3709631" y="3834690"/>
            <a:ext cx="4325062" cy="727075"/>
          </a:xfrm>
          <a:prstGeom prst="chevron">
            <a:avLst>
              <a:gd name="adj" fmla="val 39978"/>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sz="1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0" name="Text Box 11"/>
          <p:cNvSpPr txBox="1">
            <a:spLocks noChangeAspect="1" noChangeArrowheads="1"/>
          </p:cNvSpPr>
          <p:nvPr/>
        </p:nvSpPr>
        <p:spPr bwMode="auto">
          <a:xfrm rot="16200000">
            <a:off x="5120729" y="3484857"/>
            <a:ext cx="1518742" cy="5539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p>
            <a:pPr algn="ctr" eaLnBrk="0" hangingPunct="0">
              <a:defRPr/>
            </a:pPr>
            <a:r>
              <a:rPr lang="fr-FR" b="1">
                <a:solidFill>
                  <a:schemeClr val="bg1"/>
                </a:solidFill>
                <a:latin typeface="Times New Roman" panose="02020603050405020304" pitchFamily="18" charset="0"/>
                <a:cs typeface="Times New Roman" panose="02020603050405020304" pitchFamily="18" charset="0"/>
              </a:rPr>
              <a:t>Ressources financières</a:t>
            </a:r>
          </a:p>
        </p:txBody>
      </p:sp>
      <p:sp>
        <p:nvSpPr>
          <p:cNvPr id="41" name="Rectangle 12"/>
          <p:cNvSpPr txBox="1">
            <a:spLocks noChangeArrowheads="1"/>
          </p:cNvSpPr>
          <p:nvPr/>
        </p:nvSpPr>
        <p:spPr>
          <a:xfrm>
            <a:off x="2835273" y="76721"/>
            <a:ext cx="3176887" cy="537609"/>
          </a:xfrm>
          <a:prstGeom prst="rect">
            <a:avLst/>
          </a:prstGeom>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1800" b="1" i="1" u="sng"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TYPES DE PROCESSUS</a:t>
            </a:r>
          </a:p>
        </p:txBody>
      </p:sp>
      <p:sp>
        <p:nvSpPr>
          <p:cNvPr id="42" name="Oval 13"/>
          <p:cNvSpPr>
            <a:spLocks noChangeArrowheads="1"/>
          </p:cNvSpPr>
          <p:nvPr/>
        </p:nvSpPr>
        <p:spPr bwMode="auto">
          <a:xfrm>
            <a:off x="1438275" y="853009"/>
            <a:ext cx="6470650" cy="574434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sz="1800" b="1">
              <a:latin typeface="Times New Roman" panose="02020603050405020304" pitchFamily="18" charset="0"/>
              <a:cs typeface="Times New Roman" panose="02020603050405020304" pitchFamily="18" charset="0"/>
            </a:endParaRPr>
          </a:p>
        </p:txBody>
      </p:sp>
      <p:sp>
        <p:nvSpPr>
          <p:cNvPr id="43" name="Rectangle 14"/>
          <p:cNvSpPr>
            <a:spLocks noChangeArrowheads="1"/>
          </p:cNvSpPr>
          <p:nvPr/>
        </p:nvSpPr>
        <p:spPr bwMode="auto">
          <a:xfrm rot="16200000">
            <a:off x="6295604" y="3210867"/>
            <a:ext cx="4788745" cy="422275"/>
          </a:xfrm>
          <a:prstGeom prst="rect">
            <a:avLst/>
          </a:prstGeom>
          <a:solidFill>
            <a:schemeClr val="tx2">
              <a:lumMod val="20000"/>
              <a:lumOff val="80000"/>
            </a:schemeClr>
          </a:solidFill>
          <a:ln w="12700">
            <a:solidFill>
              <a:schemeClr val="tx1"/>
            </a:solidFill>
            <a:miter lim="800000"/>
            <a:headEnd/>
            <a:tailEnd/>
          </a:ln>
          <a:effectLst>
            <a:outerShdw dist="107763" dir="2700000" algn="ctr" rotWithShape="0">
              <a:schemeClr val="bg2"/>
            </a:outerShdw>
          </a:effectLst>
          <a:extLst/>
        </p:spPr>
        <p:txBody>
          <a:bodyPr lIns="0" tIns="0" rIns="0" bIns="0" anchor="ctr" anchorCtr="1"/>
          <a:lstStyle/>
          <a:p>
            <a:pPr algn="ctr" defTabSz="762000" eaLnBrk="0" hangingPunct="0">
              <a:defRPr/>
            </a:pPr>
            <a:r>
              <a:rPr lang="fr-FR"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CLIENTS</a:t>
            </a:r>
          </a:p>
        </p:txBody>
      </p:sp>
      <p:sp>
        <p:nvSpPr>
          <p:cNvPr id="44" name="Rectangle 15"/>
          <p:cNvSpPr>
            <a:spLocks noChangeArrowheads="1"/>
          </p:cNvSpPr>
          <p:nvPr/>
        </p:nvSpPr>
        <p:spPr bwMode="auto">
          <a:xfrm rot="16200000">
            <a:off x="-1926018" y="3448140"/>
            <a:ext cx="4850573" cy="439738"/>
          </a:xfrm>
          <a:prstGeom prst="rect">
            <a:avLst/>
          </a:prstGeom>
          <a:solidFill>
            <a:schemeClr val="bg2"/>
          </a:solidFill>
          <a:ln w="12700">
            <a:solidFill>
              <a:schemeClr val="tx1"/>
            </a:solidFill>
            <a:miter lim="800000"/>
            <a:headEnd/>
            <a:tailEnd/>
          </a:ln>
          <a:effectLst>
            <a:outerShdw dist="107763" dir="2700000" algn="ctr" rotWithShape="0">
              <a:schemeClr val="bg2"/>
            </a:outerShdw>
          </a:effectLst>
          <a:extLst/>
        </p:spPr>
        <p:txBody>
          <a:bodyPr lIns="0" tIns="0" rIns="0" bIns="0" anchor="ctr" anchorCtr="1"/>
          <a:lstStyle/>
          <a:p>
            <a:pPr algn="ctr" defTabSz="762000" eaLnBrk="0" hangingPunct="0">
              <a:defRPr/>
            </a:pPr>
            <a:r>
              <a:rPr lang="fr-FR"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CLIENTS</a:t>
            </a:r>
            <a:endParaRPr lang="fr-FR" b="1">
              <a:solidFill>
                <a:schemeClr val="folHlin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Rectangle 16"/>
          <p:cNvSpPr>
            <a:spLocks noChangeArrowheads="1"/>
          </p:cNvSpPr>
          <p:nvPr/>
        </p:nvSpPr>
        <p:spPr bwMode="auto">
          <a:xfrm rot="16200000">
            <a:off x="154539" y="5852299"/>
            <a:ext cx="1482671" cy="295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p>
            <a:pPr algn="ctr" eaLnBrk="0" hangingPunct="0">
              <a:lnSpc>
                <a:spcPct val="80000"/>
              </a:lnSpc>
              <a:defRPr/>
            </a:pPr>
            <a:r>
              <a:rPr lang="fr-FR" sz="2400" b="1" u="sng" dirty="0">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Exigences</a:t>
            </a:r>
          </a:p>
        </p:txBody>
      </p:sp>
      <p:sp>
        <p:nvSpPr>
          <p:cNvPr id="46" name="Rectangle 17"/>
          <p:cNvSpPr>
            <a:spLocks noChangeArrowheads="1"/>
          </p:cNvSpPr>
          <p:nvPr/>
        </p:nvSpPr>
        <p:spPr bwMode="auto">
          <a:xfrm>
            <a:off x="1060450" y="5833809"/>
            <a:ext cx="1063278" cy="55399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p>
            <a:pPr algn="ctr" defTabSz="762000" eaLnBrk="0" hangingPunct="0">
              <a:defRPr/>
            </a:pP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Elément d’entrée</a:t>
            </a:r>
          </a:p>
        </p:txBody>
      </p:sp>
      <p:sp>
        <p:nvSpPr>
          <p:cNvPr id="47" name="Line 18"/>
          <p:cNvSpPr>
            <a:spLocks noChangeShapeType="1"/>
          </p:cNvSpPr>
          <p:nvPr/>
        </p:nvSpPr>
        <p:spPr bwMode="auto">
          <a:xfrm>
            <a:off x="1043608" y="6093296"/>
            <a:ext cx="1671017" cy="1275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latin typeface="Times New Roman" panose="02020603050405020304" pitchFamily="18" charset="0"/>
              <a:cs typeface="Times New Roman" panose="02020603050405020304" pitchFamily="18" charset="0"/>
            </a:endParaRPr>
          </a:p>
        </p:txBody>
      </p:sp>
      <p:sp>
        <p:nvSpPr>
          <p:cNvPr id="48" name="Rectangle 19"/>
          <p:cNvSpPr>
            <a:spLocks noChangeArrowheads="1"/>
          </p:cNvSpPr>
          <p:nvPr/>
        </p:nvSpPr>
        <p:spPr bwMode="auto">
          <a:xfrm>
            <a:off x="7092280" y="5805264"/>
            <a:ext cx="998538" cy="55399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algn="ctr" defTabSz="762000" eaLnBrk="0" hangingPunct="0">
              <a:defRPr/>
            </a:pP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Elément </a:t>
            </a:r>
          </a:p>
          <a:p>
            <a:pPr algn="ctr" defTabSz="762000" eaLnBrk="0" hangingPunct="0">
              <a:defRPr/>
            </a:pP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sortie</a:t>
            </a:r>
          </a:p>
        </p:txBody>
      </p:sp>
      <p:sp>
        <p:nvSpPr>
          <p:cNvPr id="49" name="Line 20"/>
          <p:cNvSpPr>
            <a:spLocks noChangeShapeType="1"/>
          </p:cNvSpPr>
          <p:nvPr/>
        </p:nvSpPr>
        <p:spPr bwMode="auto">
          <a:xfrm flipV="1">
            <a:off x="6804248" y="6093296"/>
            <a:ext cx="1368152"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0" name="AutoShape 21"/>
          <p:cNvSpPr>
            <a:spLocks noChangeArrowheads="1"/>
          </p:cNvSpPr>
          <p:nvPr/>
        </p:nvSpPr>
        <p:spPr bwMode="auto">
          <a:xfrm>
            <a:off x="8172400" y="5771961"/>
            <a:ext cx="936451" cy="969407"/>
          </a:xfrm>
          <a:prstGeom prst="roundRect">
            <a:avLst>
              <a:gd name="adj" fmla="val 12458"/>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8100" tIns="38100" rIns="38100" bIns="38100" anchor="ctr" anchorCtr="1">
            <a:spAutoFit/>
          </a:bodyPr>
          <a:lstStyle/>
          <a:p>
            <a:pPr algn="ctr" eaLnBrk="0" hangingPunct="0">
              <a:defRPr/>
            </a:pPr>
            <a:r>
              <a:rPr lang="fr-FR" b="1">
                <a:solidFill>
                  <a:srgbClr val="FF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Produit </a:t>
            </a:r>
            <a:r>
              <a:rPr lang="fr-FR" b="1" smtClean="0">
                <a:solidFill>
                  <a:srgbClr val="FF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 ou Service</a:t>
            </a:r>
            <a:endParaRPr lang="fr-FR" b="1" dirty="0">
              <a:solidFill>
                <a:srgbClr val="FF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1" name="Line 22"/>
          <p:cNvSpPr>
            <a:spLocks noChangeShapeType="1"/>
          </p:cNvSpPr>
          <p:nvPr/>
        </p:nvSpPr>
        <p:spPr bwMode="auto">
          <a:xfrm flipH="1">
            <a:off x="706438" y="1468958"/>
            <a:ext cx="2774950" cy="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latin typeface="Times New Roman" panose="02020603050405020304" pitchFamily="18" charset="0"/>
              <a:cs typeface="Times New Roman" panose="02020603050405020304" pitchFamily="18" charset="0"/>
            </a:endParaRPr>
          </a:p>
        </p:txBody>
      </p:sp>
      <p:sp>
        <p:nvSpPr>
          <p:cNvPr id="52" name="Rectangle 23"/>
          <p:cNvSpPr>
            <a:spLocks noChangeArrowheads="1"/>
          </p:cNvSpPr>
          <p:nvPr/>
        </p:nvSpPr>
        <p:spPr bwMode="auto">
          <a:xfrm rot="16200000">
            <a:off x="7437794" y="1501473"/>
            <a:ext cx="1791580" cy="22159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p>
            <a:pPr algn="ctr" eaLnBrk="0" hangingPunct="0">
              <a:lnSpc>
                <a:spcPct val="80000"/>
              </a:lnSpc>
              <a:defRPr/>
            </a:pPr>
            <a:r>
              <a:rPr lang="fr-FR" b="1">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Satisfaction</a:t>
            </a:r>
          </a:p>
        </p:txBody>
      </p:sp>
      <p:sp>
        <p:nvSpPr>
          <p:cNvPr id="53" name="Line 24"/>
          <p:cNvSpPr>
            <a:spLocks noChangeShapeType="1"/>
          </p:cNvSpPr>
          <p:nvPr/>
        </p:nvSpPr>
        <p:spPr bwMode="auto">
          <a:xfrm flipH="1">
            <a:off x="5708650" y="1414983"/>
            <a:ext cx="2419350" cy="1344"/>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latin typeface="Times New Roman" panose="02020603050405020304" pitchFamily="18" charset="0"/>
              <a:cs typeface="Times New Roman" panose="02020603050405020304" pitchFamily="18" charset="0"/>
            </a:endParaRPr>
          </a:p>
        </p:txBody>
      </p:sp>
      <p:sp>
        <p:nvSpPr>
          <p:cNvPr id="54" name="AutoShape 25"/>
          <p:cNvSpPr>
            <a:spLocks noChangeArrowheads="1"/>
          </p:cNvSpPr>
          <p:nvPr/>
        </p:nvSpPr>
        <p:spPr bwMode="auto">
          <a:xfrm>
            <a:off x="2483768" y="5517232"/>
            <a:ext cx="4300537" cy="977103"/>
          </a:xfrm>
          <a:prstGeom prst="chevron">
            <a:avLst>
              <a:gd name="adj" fmla="val 3695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fr-F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Processus de réalisation</a:t>
            </a:r>
            <a:endParaRPr lang="fr-F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0" hangingPunct="0">
              <a:defRPr/>
            </a:pPr>
            <a:r>
              <a:rPr lang="fr-F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 Produit et/ou Service</a:t>
            </a:r>
          </a:p>
        </p:txBody>
      </p:sp>
      <p:sp>
        <p:nvSpPr>
          <p:cNvPr id="55" name="Rectangle 26"/>
          <p:cNvSpPr>
            <a:spLocks noChangeArrowheads="1"/>
          </p:cNvSpPr>
          <p:nvPr/>
        </p:nvSpPr>
        <p:spPr bwMode="auto">
          <a:xfrm>
            <a:off x="3352800" y="2204864"/>
            <a:ext cx="2059218"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Processus supports</a:t>
            </a:r>
          </a:p>
        </p:txBody>
      </p:sp>
      <p:sp>
        <p:nvSpPr>
          <p:cNvPr id="56" name="AutoShape 27"/>
          <p:cNvSpPr>
            <a:spLocks noChangeArrowheads="1"/>
          </p:cNvSpPr>
          <p:nvPr/>
        </p:nvSpPr>
        <p:spPr bwMode="auto">
          <a:xfrm>
            <a:off x="3352800" y="1280676"/>
            <a:ext cx="2347913" cy="381327"/>
          </a:xfrm>
          <a:prstGeom prst="roundRect">
            <a:avLst>
              <a:gd name="adj" fmla="val 12458"/>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8100" tIns="38100" rIns="38100" bIns="38100" anchor="ctr" anchorCtr="1">
            <a:spAutoFit/>
          </a:bodyPr>
          <a:lstStyle/>
          <a:p>
            <a:pPr algn="ctr" eaLnBrk="0" hangingPunct="0">
              <a:defRPr/>
            </a:pPr>
            <a:r>
              <a:rPr lang="fr-FR" b="1" dirty="0">
                <a:solidFill>
                  <a:srgbClr val="FF0000"/>
                </a:solidFill>
                <a:latin typeface="Times New Roman" panose="02020603050405020304" pitchFamily="18" charset="0"/>
                <a:cs typeface="Times New Roman" panose="02020603050405020304" pitchFamily="18" charset="0"/>
              </a:rPr>
              <a:t>Processus de direction</a:t>
            </a:r>
            <a:endParaRPr lang="fr-FR" b="1" dirty="0">
              <a:latin typeface="Times New Roman" panose="02020603050405020304" pitchFamily="18" charset="0"/>
              <a:cs typeface="Times New Roman" panose="02020603050405020304" pitchFamily="18" charset="0"/>
            </a:endParaRPr>
          </a:p>
        </p:txBody>
      </p:sp>
      <p:sp>
        <p:nvSpPr>
          <p:cNvPr id="57" name="Line 28"/>
          <p:cNvSpPr>
            <a:spLocks noChangeShapeType="1"/>
          </p:cNvSpPr>
          <p:nvPr/>
        </p:nvSpPr>
        <p:spPr bwMode="auto">
          <a:xfrm>
            <a:off x="4064000" y="1662003"/>
            <a:ext cx="0" cy="606433"/>
          </a:xfrm>
          <a:prstGeom prst="line">
            <a:avLst/>
          </a:prstGeom>
          <a:ln>
            <a:headEnd/>
            <a:tailEnd type="triangle" w="med" len="med"/>
          </a:ln>
          <a:extLst/>
        </p:spPr>
        <p:style>
          <a:lnRef idx="2">
            <a:schemeClr val="accent1"/>
          </a:lnRef>
          <a:fillRef idx="0">
            <a:schemeClr val="accent1"/>
          </a:fillRef>
          <a:effectRef idx="1">
            <a:schemeClr val="accent1"/>
          </a:effectRef>
          <a:fontRef idx="minor">
            <a:schemeClr val="tx1"/>
          </a:fontRef>
        </p:style>
        <p:txBody>
          <a:bodyPr/>
          <a:lstStyle/>
          <a:p>
            <a:endParaRPr lang="fr-FR" b="1">
              <a:latin typeface="Times New Roman" panose="02020603050405020304" pitchFamily="18" charset="0"/>
              <a:cs typeface="Times New Roman" panose="02020603050405020304" pitchFamily="18" charset="0"/>
            </a:endParaRPr>
          </a:p>
        </p:txBody>
      </p:sp>
      <p:sp>
        <p:nvSpPr>
          <p:cNvPr id="58" name="Line 29"/>
          <p:cNvSpPr>
            <a:spLocks noChangeShapeType="1"/>
          </p:cNvSpPr>
          <p:nvPr/>
        </p:nvSpPr>
        <p:spPr bwMode="auto">
          <a:xfrm flipH="1">
            <a:off x="4930775" y="1662003"/>
            <a:ext cx="17462" cy="610952"/>
          </a:xfrm>
          <a:prstGeom prst="line">
            <a:avLst/>
          </a:prstGeom>
          <a:ln>
            <a:headEnd/>
            <a:tailEnd type="triangle" w="med" len="med"/>
          </a:ln>
          <a:extLst/>
        </p:spPr>
        <p:style>
          <a:lnRef idx="2">
            <a:schemeClr val="accent1"/>
          </a:lnRef>
          <a:fillRef idx="0">
            <a:schemeClr val="accent1"/>
          </a:fillRef>
          <a:effectRef idx="1">
            <a:schemeClr val="accent1"/>
          </a:effectRef>
          <a:fontRef idx="minor">
            <a:schemeClr val="tx1"/>
          </a:fontRef>
        </p:style>
        <p:txBody>
          <a:bodyPr/>
          <a:lstStyle/>
          <a:p>
            <a:endParaRPr lang="fr-FR" b="1">
              <a:latin typeface="Times New Roman" panose="02020603050405020304" pitchFamily="18" charset="0"/>
              <a:cs typeface="Times New Roman" panose="02020603050405020304" pitchFamily="18" charset="0"/>
            </a:endParaRPr>
          </a:p>
        </p:txBody>
      </p:sp>
      <p:sp>
        <p:nvSpPr>
          <p:cNvPr id="59" name="Freeform 30"/>
          <p:cNvSpPr>
            <a:spLocks/>
          </p:cNvSpPr>
          <p:nvPr/>
        </p:nvSpPr>
        <p:spPr bwMode="auto">
          <a:xfrm>
            <a:off x="3198814" y="1484784"/>
            <a:ext cx="157162" cy="863348"/>
          </a:xfrm>
          <a:custGeom>
            <a:avLst/>
            <a:gdLst>
              <a:gd name="T0" fmla="*/ 2147483647 w 215"/>
              <a:gd name="T1" fmla="*/ 0 h 496"/>
              <a:gd name="T2" fmla="*/ 0 w 215"/>
              <a:gd name="T3" fmla="*/ 0 h 496"/>
              <a:gd name="T4" fmla="*/ 0 w 215"/>
              <a:gd name="T5" fmla="*/ 2147483647 h 496"/>
              <a:gd name="T6" fmla="*/ 0 60000 65536"/>
              <a:gd name="T7" fmla="*/ 0 60000 65536"/>
              <a:gd name="T8" fmla="*/ 0 60000 65536"/>
            </a:gdLst>
            <a:ahLst/>
            <a:cxnLst>
              <a:cxn ang="T6">
                <a:pos x="T0" y="T1"/>
              </a:cxn>
              <a:cxn ang="T7">
                <a:pos x="T2" y="T3"/>
              </a:cxn>
              <a:cxn ang="T8">
                <a:pos x="T4" y="T5"/>
              </a:cxn>
            </a:cxnLst>
            <a:rect l="0" t="0" r="r" b="b"/>
            <a:pathLst>
              <a:path w="215" h="496">
                <a:moveTo>
                  <a:pt x="215" y="0"/>
                </a:moveTo>
                <a:lnTo>
                  <a:pt x="0" y="0"/>
                </a:lnTo>
                <a:lnTo>
                  <a:pt x="0" y="496"/>
                </a:lnTo>
              </a:path>
            </a:pathLst>
          </a:custGeom>
          <a:ln>
            <a:headEnd type="none" w="med" len="med"/>
            <a:tailEnd type="triangle" w="med" len="med"/>
          </a:ln>
          <a:extLst/>
        </p:spPr>
        <p:style>
          <a:lnRef idx="2">
            <a:schemeClr val="accent1"/>
          </a:lnRef>
          <a:fillRef idx="0">
            <a:schemeClr val="accent1"/>
          </a:fillRef>
          <a:effectRef idx="1">
            <a:schemeClr val="accent1"/>
          </a:effectRef>
          <a:fontRef idx="minor">
            <a:schemeClr val="tx1"/>
          </a:fontRef>
        </p:style>
        <p:txBody>
          <a:bodyPr/>
          <a:lstStyle/>
          <a:p>
            <a:endParaRPr lang="fr-FR" b="1">
              <a:latin typeface="Times New Roman" panose="02020603050405020304" pitchFamily="18" charset="0"/>
              <a:cs typeface="Times New Roman" panose="02020603050405020304" pitchFamily="18" charset="0"/>
            </a:endParaRPr>
          </a:p>
        </p:txBody>
      </p:sp>
      <p:sp>
        <p:nvSpPr>
          <p:cNvPr id="61" name="Freeform 30"/>
          <p:cNvSpPr>
            <a:spLocks/>
          </p:cNvSpPr>
          <p:nvPr/>
        </p:nvSpPr>
        <p:spPr bwMode="auto">
          <a:xfrm flipH="1">
            <a:off x="5641234" y="1445434"/>
            <a:ext cx="214311" cy="863348"/>
          </a:xfrm>
          <a:custGeom>
            <a:avLst/>
            <a:gdLst>
              <a:gd name="T0" fmla="*/ 2147483647 w 215"/>
              <a:gd name="T1" fmla="*/ 0 h 496"/>
              <a:gd name="T2" fmla="*/ 0 w 215"/>
              <a:gd name="T3" fmla="*/ 0 h 496"/>
              <a:gd name="T4" fmla="*/ 0 w 215"/>
              <a:gd name="T5" fmla="*/ 2147483647 h 496"/>
              <a:gd name="T6" fmla="*/ 0 60000 65536"/>
              <a:gd name="T7" fmla="*/ 0 60000 65536"/>
              <a:gd name="T8" fmla="*/ 0 60000 65536"/>
            </a:gdLst>
            <a:ahLst/>
            <a:cxnLst>
              <a:cxn ang="T6">
                <a:pos x="T0" y="T1"/>
              </a:cxn>
              <a:cxn ang="T7">
                <a:pos x="T2" y="T3"/>
              </a:cxn>
              <a:cxn ang="T8">
                <a:pos x="T4" y="T5"/>
              </a:cxn>
            </a:cxnLst>
            <a:rect l="0" t="0" r="r" b="b"/>
            <a:pathLst>
              <a:path w="215" h="496">
                <a:moveTo>
                  <a:pt x="215" y="0"/>
                </a:moveTo>
                <a:lnTo>
                  <a:pt x="0" y="0"/>
                </a:lnTo>
                <a:lnTo>
                  <a:pt x="0" y="496"/>
                </a:lnTo>
              </a:path>
            </a:pathLst>
          </a:custGeom>
          <a:ln>
            <a:headEnd type="none" w="med" len="med"/>
            <a:tailEnd type="triangle" w="med" len="med"/>
          </a:ln>
          <a:extLst/>
        </p:spPr>
        <p:style>
          <a:lnRef idx="2">
            <a:schemeClr val="accent1"/>
          </a:lnRef>
          <a:fillRef idx="0">
            <a:schemeClr val="accent1"/>
          </a:fillRef>
          <a:effectRef idx="1">
            <a:schemeClr val="accent1"/>
          </a:effectRef>
          <a:fontRef idx="minor">
            <a:schemeClr val="tx1"/>
          </a:fontRef>
        </p:style>
        <p:txBody>
          <a:bodyPr/>
          <a:lstStyle/>
          <a:p>
            <a:endParaRPr lang="fr-FR"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624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1892826"/>
          </a:xfrm>
          <a:prstGeom prst="rect">
            <a:avLst/>
          </a:prstGeom>
        </p:spPr>
        <p:txBody>
          <a:bodyPr wrap="square">
            <a:spAutoFit/>
          </a:bodyPr>
          <a:lstStyle/>
          <a:p>
            <a:pPr algn="just"/>
            <a:r>
              <a:rPr lang="fr-FR" b="1" dirty="0" smtClean="0">
                <a:latin typeface="Times New Roman" panose="02020603050405020304" pitchFamily="18" charset="0"/>
                <a:cs typeface="Times New Roman" panose="02020603050405020304" pitchFamily="18" charset="0"/>
              </a:rPr>
              <a:t>	Identifier, </a:t>
            </a:r>
            <a:r>
              <a:rPr lang="fr-FR" b="1" dirty="0">
                <a:latin typeface="Times New Roman" panose="02020603050405020304" pitchFamily="18" charset="0"/>
                <a:cs typeface="Times New Roman" panose="02020603050405020304" pitchFamily="18" charset="0"/>
              </a:rPr>
              <a:t>C</a:t>
            </a:r>
            <a:r>
              <a:rPr lang="fr-FR" b="1" dirty="0" smtClean="0">
                <a:latin typeface="Times New Roman" panose="02020603050405020304" pitchFamily="18" charset="0"/>
                <a:cs typeface="Times New Roman" panose="02020603050405020304" pitchFamily="18" charset="0"/>
              </a:rPr>
              <a:t>omprendre </a:t>
            </a:r>
            <a:r>
              <a:rPr lang="fr-FR" b="1" dirty="0">
                <a:latin typeface="Times New Roman" panose="02020603050405020304" pitchFamily="18" charset="0"/>
                <a:cs typeface="Times New Roman" panose="02020603050405020304" pitchFamily="18" charset="0"/>
              </a:rPr>
              <a:t>et G</a:t>
            </a:r>
            <a:r>
              <a:rPr lang="fr-FR" b="1" dirty="0" smtClean="0">
                <a:latin typeface="Times New Roman" panose="02020603050405020304" pitchFamily="18" charset="0"/>
                <a:cs typeface="Times New Roman" panose="02020603050405020304" pitchFamily="18" charset="0"/>
              </a:rPr>
              <a:t>érer </a:t>
            </a:r>
            <a:r>
              <a:rPr lang="fr-FR" b="1" dirty="0">
                <a:latin typeface="Times New Roman" panose="02020603050405020304" pitchFamily="18" charset="0"/>
                <a:cs typeface="Times New Roman" panose="02020603050405020304" pitchFamily="18" charset="0"/>
              </a:rPr>
              <a:t>des processus corrélés comme </a:t>
            </a:r>
            <a:r>
              <a:rPr lang="fr-FR" b="1" dirty="0" smtClean="0">
                <a:latin typeface="Times New Roman" panose="02020603050405020304" pitchFamily="18" charset="0"/>
                <a:cs typeface="Times New Roman" panose="02020603050405020304" pitchFamily="18" charset="0"/>
              </a:rPr>
              <a:t>un système </a:t>
            </a:r>
            <a:r>
              <a:rPr lang="fr-FR" b="1" dirty="0">
                <a:latin typeface="Times New Roman" panose="02020603050405020304" pitchFamily="18" charset="0"/>
                <a:cs typeface="Times New Roman" panose="02020603050405020304" pitchFamily="18" charset="0"/>
              </a:rPr>
              <a:t>contribue à </a:t>
            </a:r>
            <a:r>
              <a:rPr lang="fr-FR" b="1" dirty="0" smtClean="0">
                <a:latin typeface="Times New Roman" panose="02020603050405020304" pitchFamily="18" charset="0"/>
                <a:cs typeface="Times New Roman" panose="02020603050405020304" pitchFamily="18" charset="0"/>
              </a:rPr>
              <a:t>l’efficacité </a:t>
            </a:r>
            <a:r>
              <a:rPr lang="fr-FR" b="1" dirty="0">
                <a:latin typeface="Times New Roman" panose="02020603050405020304" pitchFamily="18" charset="0"/>
                <a:cs typeface="Times New Roman" panose="02020603050405020304" pitchFamily="18" charset="0"/>
              </a:rPr>
              <a:t>et l’efficience de l’organisme </a:t>
            </a:r>
            <a:r>
              <a:rPr lang="fr-FR" b="1" dirty="0" smtClean="0">
                <a:latin typeface="Times New Roman" panose="02020603050405020304" pitchFamily="18" charset="0"/>
                <a:cs typeface="Times New Roman" panose="02020603050405020304" pitchFamily="18" charset="0"/>
              </a:rPr>
              <a:t>par l’atteindre des résultats prévus.</a:t>
            </a:r>
            <a:endParaRPr lang="fr-FR" b="1" dirty="0">
              <a:latin typeface="Times New Roman" panose="02020603050405020304" pitchFamily="18" charset="0"/>
              <a:cs typeface="Times New Roman" panose="02020603050405020304" pitchFamily="18" charset="0"/>
            </a:endParaRPr>
          </a:p>
          <a:p>
            <a:pPr marL="285750" lvl="1" indent="-285750" algn="just">
              <a:lnSpc>
                <a:spcPct val="150000"/>
              </a:lnSpc>
              <a:buFontTx/>
              <a:buChar char="-"/>
            </a:pPr>
            <a:r>
              <a:rPr lang="fr-FR" b="1" dirty="0" smtClean="0">
                <a:latin typeface="Times New Roman" panose="02020603050405020304" pitchFamily="18" charset="0"/>
                <a:cs typeface="Times New Roman" panose="02020603050405020304" pitchFamily="18" charset="0"/>
              </a:rPr>
              <a:t>Compréhension </a:t>
            </a:r>
            <a:r>
              <a:rPr lang="fr-FR" b="1" dirty="0">
                <a:latin typeface="Times New Roman" panose="02020603050405020304" pitchFamily="18" charset="0"/>
                <a:cs typeface="Times New Roman" panose="02020603050405020304" pitchFamily="18" charset="0"/>
              </a:rPr>
              <a:t>des interdépendances entre les processus </a:t>
            </a:r>
            <a:r>
              <a:rPr lang="fr-FR" b="1">
                <a:latin typeface="Times New Roman" panose="02020603050405020304" pitchFamily="18" charset="0"/>
                <a:cs typeface="Times New Roman" panose="02020603050405020304" pitchFamily="18" charset="0"/>
              </a:rPr>
              <a:t>du </a:t>
            </a:r>
            <a:r>
              <a:rPr lang="fr-FR" b="1" smtClean="0">
                <a:latin typeface="Times New Roman" panose="02020603050405020304" pitchFamily="18" charset="0"/>
                <a:cs typeface="Times New Roman" panose="02020603050405020304" pitchFamily="18" charset="0"/>
              </a:rPr>
              <a:t>système;</a:t>
            </a:r>
            <a:endParaRPr lang="fr-FR" b="1" dirty="0" smtClean="0">
              <a:latin typeface="Times New Roman" panose="02020603050405020304" pitchFamily="18" charset="0"/>
              <a:cs typeface="Times New Roman" panose="02020603050405020304" pitchFamily="18" charset="0"/>
            </a:endParaRPr>
          </a:p>
          <a:p>
            <a:pPr marL="285750" lvl="1" indent="-285750" algn="just">
              <a:lnSpc>
                <a:spcPct val="150000"/>
              </a:lnSpc>
              <a:buFontTx/>
              <a:buChar char="-"/>
            </a:pPr>
            <a:r>
              <a:rPr lang="fr-FR" b="1" dirty="0" smtClean="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Définition de comment devraient s’opérer les activités au sein </a:t>
            </a:r>
            <a:r>
              <a:rPr lang="fr-FR" b="1" smtClean="0">
                <a:latin typeface="Times New Roman" panose="02020603050405020304" pitchFamily="18" charset="0"/>
                <a:cs typeface="Times New Roman" panose="02020603050405020304" pitchFamily="18" charset="0"/>
              </a:rPr>
              <a:t>d’un système;</a:t>
            </a:r>
            <a:endParaRPr lang="fr-FR" b="1" dirty="0" smtClean="0">
              <a:latin typeface="Times New Roman" panose="02020603050405020304" pitchFamily="18" charset="0"/>
              <a:cs typeface="Times New Roman" panose="02020603050405020304" pitchFamily="18" charset="0"/>
            </a:endParaRPr>
          </a:p>
          <a:p>
            <a:pPr marL="285750" lvl="1" indent="-285750" algn="just">
              <a:lnSpc>
                <a:spcPct val="150000"/>
              </a:lnSpc>
              <a:buFontTx/>
              <a:buChar char="-"/>
            </a:pPr>
            <a:r>
              <a:rPr lang="fr-FR" b="1" dirty="0" smtClean="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Amélioration continue du système à travers mesures </a:t>
            </a:r>
            <a:r>
              <a:rPr lang="fr-FR" b="1">
                <a:latin typeface="Times New Roman" panose="02020603050405020304" pitchFamily="18" charset="0"/>
                <a:cs typeface="Times New Roman" panose="02020603050405020304" pitchFamily="18" charset="0"/>
              </a:rPr>
              <a:t>et </a:t>
            </a:r>
            <a:r>
              <a:rPr lang="fr-FR" b="1" smtClean="0">
                <a:latin typeface="Times New Roman" panose="02020603050405020304" pitchFamily="18" charset="0"/>
                <a:cs typeface="Times New Roman" panose="02020603050405020304" pitchFamily="18" charset="0"/>
              </a:rPr>
              <a:t>évaluations.</a:t>
            </a:r>
            <a:endParaRPr lang="fr-FR" b="1" dirty="0">
              <a:latin typeface="Times New Roman" panose="02020603050405020304" pitchFamily="18" charset="0"/>
              <a:cs typeface="Times New Roman" panose="02020603050405020304" pitchFamily="18" charset="0"/>
            </a:endParaRPr>
          </a:p>
        </p:txBody>
      </p:sp>
      <p:grpSp>
        <p:nvGrpSpPr>
          <p:cNvPr id="116" name="Group 3"/>
          <p:cNvGrpSpPr>
            <a:grpSpLocks/>
          </p:cNvGrpSpPr>
          <p:nvPr/>
        </p:nvGrpSpPr>
        <p:grpSpPr bwMode="auto">
          <a:xfrm>
            <a:off x="1475656" y="2739532"/>
            <a:ext cx="3805238" cy="1553564"/>
            <a:chOff x="720" y="816"/>
            <a:chExt cx="2397" cy="847"/>
          </a:xfrm>
        </p:grpSpPr>
        <p:pic>
          <p:nvPicPr>
            <p:cNvPr id="117" name="Picture 4" descr="PE0184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 y="816"/>
              <a:ext cx="1051"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Text Box 5"/>
            <p:cNvSpPr txBox="1">
              <a:spLocks noChangeArrowheads="1"/>
            </p:cNvSpPr>
            <p:nvPr/>
          </p:nvSpPr>
          <p:spPr bwMode="auto">
            <a:xfrm>
              <a:off x="720" y="908"/>
              <a:ext cx="1392" cy="532"/>
            </a:xfrm>
            <a:prstGeom prst="rect">
              <a:avLst/>
            </a:prstGeom>
            <a:gradFill rotWithShape="0">
              <a:gsLst>
                <a:gs pos="0">
                  <a:srgbClr val="FDEFBD"/>
                </a:gs>
                <a:gs pos="50000">
                  <a:srgbClr val="FDEFBD">
                    <a:gamma/>
                    <a:tint val="23922"/>
                    <a:invGamma/>
                  </a:srgbClr>
                </a:gs>
                <a:gs pos="100000">
                  <a:srgbClr val="FDEFBD"/>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70000"/>
                </a:lnSpc>
                <a:defRPr/>
              </a:pPr>
              <a:r>
                <a:rPr lang="fr-FR" b="1" i="1">
                  <a:effectLst>
                    <a:outerShdw blurRad="38100" dist="38100" dir="2700000" algn="tl">
                      <a:srgbClr val="FFFFFF"/>
                    </a:outerShdw>
                  </a:effectLst>
                  <a:latin typeface="Times New Roman" pitchFamily="18" charset="0"/>
                  <a:cs typeface="Times New Roman" panose="02020603050405020304" pitchFamily="18" charset="0"/>
                </a:rPr>
                <a:t>Système </a:t>
              </a:r>
            </a:p>
            <a:p>
              <a:pPr algn="ctr" eaLnBrk="0" hangingPunct="0">
                <a:lnSpc>
                  <a:spcPct val="70000"/>
                </a:lnSpc>
                <a:defRPr/>
              </a:pPr>
              <a:r>
                <a:rPr lang="fr-FR" b="1" i="1">
                  <a:effectLst>
                    <a:outerShdw blurRad="38100" dist="38100" dir="2700000" algn="tl">
                      <a:srgbClr val="FFFFFF"/>
                    </a:outerShdw>
                  </a:effectLst>
                  <a:latin typeface="Times New Roman" pitchFamily="18" charset="0"/>
                  <a:cs typeface="Times New Roman" panose="02020603050405020304" pitchFamily="18" charset="0"/>
                </a:rPr>
                <a:t>de pilotage</a:t>
              </a:r>
            </a:p>
          </p:txBody>
        </p:sp>
      </p:grpSp>
      <p:grpSp>
        <p:nvGrpSpPr>
          <p:cNvPr id="119" name="Group 6"/>
          <p:cNvGrpSpPr>
            <a:grpSpLocks/>
          </p:cNvGrpSpPr>
          <p:nvPr/>
        </p:nvGrpSpPr>
        <p:grpSpPr bwMode="auto">
          <a:xfrm>
            <a:off x="5176516" y="3573016"/>
            <a:ext cx="3967163" cy="2020663"/>
            <a:chOff x="3266" y="1300"/>
            <a:chExt cx="2499" cy="2046"/>
          </a:xfrm>
        </p:grpSpPr>
        <p:grpSp>
          <p:nvGrpSpPr>
            <p:cNvPr id="120" name="Group 7"/>
            <p:cNvGrpSpPr>
              <a:grpSpLocks/>
            </p:cNvGrpSpPr>
            <p:nvPr/>
          </p:nvGrpSpPr>
          <p:grpSpPr bwMode="auto">
            <a:xfrm>
              <a:off x="4518" y="1737"/>
              <a:ext cx="1247" cy="1414"/>
              <a:chOff x="4470" y="1643"/>
              <a:chExt cx="1247" cy="1414"/>
            </a:xfrm>
          </p:grpSpPr>
          <p:sp>
            <p:nvSpPr>
              <p:cNvPr id="127" name="Text Box 8"/>
              <p:cNvSpPr txBox="1">
                <a:spLocks noChangeArrowheads="1"/>
              </p:cNvSpPr>
              <p:nvPr/>
            </p:nvSpPr>
            <p:spPr bwMode="auto">
              <a:xfrm>
                <a:off x="4531" y="2518"/>
                <a:ext cx="1186" cy="539"/>
              </a:xfrm>
              <a:prstGeom prst="rect">
                <a:avLst/>
              </a:prstGeom>
              <a:gradFill rotWithShape="0">
                <a:gsLst>
                  <a:gs pos="0">
                    <a:srgbClr val="FDEFBD"/>
                  </a:gs>
                  <a:gs pos="50000">
                    <a:srgbClr val="FDEFBD">
                      <a:gamma/>
                      <a:tint val="23922"/>
                      <a:invGamma/>
                    </a:srgbClr>
                  </a:gs>
                  <a:gs pos="100000">
                    <a:srgbClr val="FDEFBD"/>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70000"/>
                  </a:lnSpc>
                  <a:defRPr/>
                </a:pPr>
                <a:r>
                  <a:rPr lang="fr-FR" b="1" i="1" dirty="0">
                    <a:effectLst>
                      <a:outerShdw blurRad="38100" dist="38100" dir="2700000" algn="tl">
                        <a:srgbClr val="FFFFFF"/>
                      </a:outerShdw>
                    </a:effectLst>
                    <a:latin typeface="Times New Roman" pitchFamily="18" charset="0"/>
                    <a:cs typeface="Times New Roman" panose="02020603050405020304" pitchFamily="18" charset="0"/>
                  </a:rPr>
                  <a:t>Système </a:t>
                </a:r>
              </a:p>
              <a:p>
                <a:pPr algn="ctr" eaLnBrk="0" hangingPunct="0">
                  <a:lnSpc>
                    <a:spcPct val="70000"/>
                  </a:lnSpc>
                  <a:defRPr/>
                </a:pPr>
                <a:r>
                  <a:rPr lang="fr-FR" b="1" i="1" dirty="0">
                    <a:effectLst>
                      <a:outerShdw blurRad="38100" dist="38100" dir="2700000" algn="tl">
                        <a:srgbClr val="FFFFFF"/>
                      </a:outerShdw>
                    </a:effectLst>
                    <a:latin typeface="Times New Roman" pitchFamily="18" charset="0"/>
                    <a:cs typeface="Times New Roman" panose="02020603050405020304" pitchFamily="18" charset="0"/>
                  </a:rPr>
                  <a:t>d’information</a:t>
                </a:r>
              </a:p>
            </p:txBody>
          </p:sp>
          <p:pic>
            <p:nvPicPr>
              <p:cNvPr id="128" name="Picture 9" descr="j02347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0" y="1643"/>
                <a:ext cx="100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1" name="Group 10"/>
            <p:cNvGrpSpPr>
              <a:grpSpLocks/>
            </p:cNvGrpSpPr>
            <p:nvPr/>
          </p:nvGrpSpPr>
          <p:grpSpPr bwMode="auto">
            <a:xfrm>
              <a:off x="3425" y="3005"/>
              <a:ext cx="1204" cy="341"/>
              <a:chOff x="3425" y="3005"/>
              <a:chExt cx="1204" cy="341"/>
            </a:xfrm>
          </p:grpSpPr>
          <p:sp>
            <p:nvSpPr>
              <p:cNvPr id="125" name="AutoShape 11"/>
              <p:cNvSpPr>
                <a:spLocks noChangeArrowheads="1"/>
              </p:cNvSpPr>
              <p:nvPr/>
            </p:nvSpPr>
            <p:spPr bwMode="auto">
              <a:xfrm rot="19456155" flipV="1">
                <a:off x="3556" y="3092"/>
                <a:ext cx="1073" cy="254"/>
              </a:xfrm>
              <a:prstGeom prst="rightArrow">
                <a:avLst>
                  <a:gd name="adj1" fmla="val 50000"/>
                  <a:gd name="adj2" fmla="val 15099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sz="1800" b="1">
                  <a:latin typeface="Times New Roman" panose="02020603050405020304" pitchFamily="18" charset="0"/>
                  <a:cs typeface="Times New Roman" panose="02020603050405020304" pitchFamily="18" charset="0"/>
                </a:endParaRPr>
              </a:p>
            </p:txBody>
          </p:sp>
          <p:sp>
            <p:nvSpPr>
              <p:cNvPr id="126" name="AutoShape 12"/>
              <p:cNvSpPr>
                <a:spLocks noChangeArrowheads="1"/>
              </p:cNvSpPr>
              <p:nvPr/>
            </p:nvSpPr>
            <p:spPr bwMode="auto">
              <a:xfrm rot="19456155" flipH="1" flipV="1">
                <a:off x="3425" y="3005"/>
                <a:ext cx="1085" cy="212"/>
              </a:xfrm>
              <a:prstGeom prst="rightArrow">
                <a:avLst>
                  <a:gd name="adj1" fmla="val 50000"/>
                  <a:gd name="adj2" fmla="val 18455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sz="1800" b="1">
                  <a:latin typeface="Times New Roman" panose="02020603050405020304" pitchFamily="18" charset="0"/>
                  <a:cs typeface="Times New Roman" panose="02020603050405020304" pitchFamily="18" charset="0"/>
                </a:endParaRPr>
              </a:p>
            </p:txBody>
          </p:sp>
        </p:grpSp>
        <p:grpSp>
          <p:nvGrpSpPr>
            <p:cNvPr id="122" name="Group 13"/>
            <p:cNvGrpSpPr>
              <a:grpSpLocks/>
            </p:cNvGrpSpPr>
            <p:nvPr/>
          </p:nvGrpSpPr>
          <p:grpSpPr bwMode="auto">
            <a:xfrm>
              <a:off x="3266" y="1300"/>
              <a:ext cx="1281" cy="489"/>
              <a:chOff x="3266" y="1300"/>
              <a:chExt cx="1281" cy="489"/>
            </a:xfrm>
          </p:grpSpPr>
          <p:sp>
            <p:nvSpPr>
              <p:cNvPr id="123" name="AutoShape 14"/>
              <p:cNvSpPr>
                <a:spLocks noChangeArrowheads="1"/>
              </p:cNvSpPr>
              <p:nvPr/>
            </p:nvSpPr>
            <p:spPr bwMode="auto">
              <a:xfrm rot="12085030">
                <a:off x="3266" y="1542"/>
                <a:ext cx="1105" cy="247"/>
              </a:xfrm>
              <a:prstGeom prst="rightArrow">
                <a:avLst>
                  <a:gd name="adj1" fmla="val 50000"/>
                  <a:gd name="adj2" fmla="val 166944"/>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sz="1800" b="1">
                  <a:latin typeface="Times New Roman" panose="02020603050405020304" pitchFamily="18" charset="0"/>
                  <a:cs typeface="Times New Roman" panose="02020603050405020304" pitchFamily="18" charset="0"/>
                </a:endParaRPr>
              </a:p>
            </p:txBody>
          </p:sp>
          <p:sp>
            <p:nvSpPr>
              <p:cNvPr id="124" name="AutoShape 15"/>
              <p:cNvSpPr>
                <a:spLocks noChangeArrowheads="1"/>
              </p:cNvSpPr>
              <p:nvPr/>
            </p:nvSpPr>
            <p:spPr bwMode="auto">
              <a:xfrm rot="11992103" flipH="1" flipV="1">
                <a:off x="3336" y="1300"/>
                <a:ext cx="1211" cy="184"/>
              </a:xfrm>
              <a:prstGeom prst="rightArrow">
                <a:avLst>
                  <a:gd name="adj1" fmla="val 50000"/>
                  <a:gd name="adj2" fmla="val 16453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pPr eaLnBrk="1" hangingPunct="1"/>
                <a:endParaRPr lang="fr-FR" altLang="fr-FR" sz="1800" b="1">
                  <a:latin typeface="Times New Roman" panose="02020603050405020304" pitchFamily="18" charset="0"/>
                  <a:cs typeface="Times New Roman" panose="02020603050405020304" pitchFamily="18" charset="0"/>
                </a:endParaRPr>
              </a:p>
            </p:txBody>
          </p:sp>
        </p:grpSp>
      </p:grpSp>
      <p:grpSp>
        <p:nvGrpSpPr>
          <p:cNvPr id="129" name="Group 16"/>
          <p:cNvGrpSpPr>
            <a:grpSpLocks/>
          </p:cNvGrpSpPr>
          <p:nvPr/>
        </p:nvGrpSpPr>
        <p:grpSpPr bwMode="auto">
          <a:xfrm>
            <a:off x="1187624" y="4365623"/>
            <a:ext cx="4248151" cy="2099903"/>
            <a:chOff x="288" y="2688"/>
            <a:chExt cx="2676" cy="1145"/>
          </a:xfrm>
        </p:grpSpPr>
        <p:grpSp>
          <p:nvGrpSpPr>
            <p:cNvPr id="130" name="Group 17"/>
            <p:cNvGrpSpPr>
              <a:grpSpLocks/>
            </p:cNvGrpSpPr>
            <p:nvPr/>
          </p:nvGrpSpPr>
          <p:grpSpPr bwMode="auto">
            <a:xfrm>
              <a:off x="288" y="2688"/>
              <a:ext cx="2676" cy="1070"/>
              <a:chOff x="288" y="2688"/>
              <a:chExt cx="2676" cy="1070"/>
            </a:xfrm>
          </p:grpSpPr>
          <p:pic>
            <p:nvPicPr>
              <p:cNvPr id="133" name="Picture 18" descr="Pwrpla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1" y="2688"/>
                <a:ext cx="1193"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Text Box 19"/>
              <p:cNvSpPr txBox="1">
                <a:spLocks noChangeArrowheads="1"/>
              </p:cNvSpPr>
              <p:nvPr/>
            </p:nvSpPr>
            <p:spPr bwMode="auto">
              <a:xfrm>
                <a:off x="288" y="3347"/>
                <a:ext cx="1392" cy="401"/>
              </a:xfrm>
              <a:prstGeom prst="rect">
                <a:avLst/>
              </a:prstGeom>
              <a:gradFill rotWithShape="0">
                <a:gsLst>
                  <a:gs pos="0">
                    <a:srgbClr val="FDEFBD"/>
                  </a:gs>
                  <a:gs pos="50000">
                    <a:srgbClr val="FDEFBD">
                      <a:gamma/>
                      <a:tint val="23922"/>
                      <a:invGamma/>
                    </a:srgbClr>
                  </a:gs>
                  <a:gs pos="100000">
                    <a:srgbClr val="FDEFBD"/>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70000"/>
                  </a:lnSpc>
                  <a:defRPr/>
                </a:pPr>
                <a:r>
                  <a:rPr lang="fr-FR" b="1" i="1">
                    <a:effectLst>
                      <a:outerShdw blurRad="38100" dist="38100" dir="2700000" algn="tl">
                        <a:srgbClr val="FFFFFF"/>
                      </a:outerShdw>
                    </a:effectLst>
                    <a:latin typeface="Times New Roman" pitchFamily="18" charset="0"/>
                    <a:cs typeface="Times New Roman" panose="02020603050405020304" pitchFamily="18" charset="0"/>
                  </a:rPr>
                  <a:t>Système </a:t>
                </a:r>
              </a:p>
              <a:p>
                <a:pPr algn="ctr" eaLnBrk="0" hangingPunct="0">
                  <a:lnSpc>
                    <a:spcPct val="70000"/>
                  </a:lnSpc>
                  <a:defRPr/>
                </a:pPr>
                <a:r>
                  <a:rPr lang="fr-FR" b="1" i="1">
                    <a:effectLst>
                      <a:outerShdw blurRad="38100" dist="38100" dir="2700000" algn="tl">
                        <a:srgbClr val="FFFFFF"/>
                      </a:outerShdw>
                    </a:effectLst>
                    <a:latin typeface="Times New Roman" pitchFamily="18" charset="0"/>
                    <a:cs typeface="Times New Roman" panose="02020603050405020304" pitchFamily="18" charset="0"/>
                  </a:rPr>
                  <a:t>Physique</a:t>
                </a:r>
              </a:p>
            </p:txBody>
          </p:sp>
        </p:grpSp>
        <p:pic>
          <p:nvPicPr>
            <p:cNvPr id="13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8" y="3457"/>
              <a:ext cx="32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2" y="3434"/>
              <a:ext cx="321"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5" name="Rectangle 134"/>
          <p:cNvSpPr/>
          <p:nvPr/>
        </p:nvSpPr>
        <p:spPr>
          <a:xfrm>
            <a:off x="21684" y="4355812"/>
            <a:ext cx="2845651" cy="369332"/>
          </a:xfrm>
          <a:prstGeom prst="rect">
            <a:avLst/>
          </a:prstGeom>
        </p:spPr>
        <p:txBody>
          <a:bodyPr wrap="none">
            <a:spAutoFit/>
          </a:bodyPr>
          <a:lstStyle/>
          <a:p>
            <a:pPr>
              <a:defRPr/>
            </a:pPr>
            <a:r>
              <a:rPr lang="fr-FR" b="1" dirty="0">
                <a:solidFill>
                  <a:srgbClr val="990033"/>
                </a:solidFill>
                <a:latin typeface="Times New Roman" panose="02020603050405020304" pitchFamily="18" charset="0"/>
                <a:cs typeface="Times New Roman" panose="02020603050405020304" pitchFamily="18" charset="0"/>
              </a:rPr>
              <a:t>VISION MANAGÉRIALE</a:t>
            </a:r>
          </a:p>
        </p:txBody>
      </p:sp>
    </p:spTree>
    <p:extLst>
      <p:ext uri="{BB962C8B-B14F-4D97-AF65-F5344CB8AC3E}">
        <p14:creationId xmlns:p14="http://schemas.microsoft.com/office/powerpoint/2010/main" val="1652358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3139321"/>
          </a:xfrm>
          <a:prstGeom prst="rect">
            <a:avLst/>
          </a:prstGeom>
        </p:spPr>
        <p:txBody>
          <a:bodyPr wrap="square">
            <a:spAutoFit/>
          </a:bodyPr>
          <a:lstStyle/>
          <a:p>
            <a:pPr algn="just"/>
            <a:r>
              <a:rPr lang="fr-FR" b="1" u="sng"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AMÉLIORATION</a:t>
            </a:r>
          </a:p>
          <a:p>
            <a:pPr algn="just"/>
            <a:endParaRPr lang="fr-FR" b="1" u="sng" dirty="0">
              <a:latin typeface="Times New Roman" panose="02020603050405020304" pitchFamily="18" charset="0"/>
              <a:cs typeface="Times New Roman" panose="02020603050405020304" pitchFamily="18" charset="0"/>
            </a:endParaRPr>
          </a:p>
          <a:p>
            <a:pPr algn="just"/>
            <a:r>
              <a:rPr lang="fr-FR" b="1" smtClean="0">
                <a:latin typeface="Times New Roman" panose="02020603050405020304" pitchFamily="18" charset="0"/>
                <a:cs typeface="Times New Roman" panose="02020603050405020304" pitchFamily="18" charset="0"/>
              </a:rPr>
              <a:t>	</a:t>
            </a:r>
            <a:r>
              <a:rPr lang="fr-FR" b="1">
                <a:latin typeface="Times New Roman" panose="02020603050405020304" pitchFamily="18" charset="0"/>
                <a:cs typeface="Times New Roman" panose="02020603050405020304" pitchFamily="18" charset="0"/>
              </a:rPr>
              <a:t>À l’heure actuelle où les conditions changent si vite, </a:t>
            </a:r>
            <a:r>
              <a:rPr lang="fr-FR" b="1" smtClean="0">
                <a:latin typeface="Times New Roman" panose="02020603050405020304" pitchFamily="18" charset="0"/>
                <a:cs typeface="Times New Roman" panose="02020603050405020304" pitchFamily="18" charset="0"/>
              </a:rPr>
              <a:t>Il </a:t>
            </a:r>
            <a:r>
              <a:rPr lang="fr-FR" b="1" dirty="0">
                <a:latin typeface="Times New Roman" panose="02020603050405020304" pitchFamily="18" charset="0"/>
                <a:cs typeface="Times New Roman" panose="02020603050405020304" pitchFamily="18" charset="0"/>
              </a:rPr>
              <a:t>convient que l’amélioration continue de la performance globale </a:t>
            </a:r>
            <a:r>
              <a:rPr lang="fr-FR" b="1" dirty="0" smtClean="0">
                <a:latin typeface="Times New Roman" panose="02020603050405020304" pitchFamily="18" charset="0"/>
                <a:cs typeface="Times New Roman" panose="02020603050405020304" pitchFamily="18" charset="0"/>
              </a:rPr>
              <a:t>d’un organisme </a:t>
            </a:r>
            <a:r>
              <a:rPr lang="fr-FR" b="1" dirty="0">
                <a:latin typeface="Times New Roman" panose="02020603050405020304" pitchFamily="18" charset="0"/>
                <a:cs typeface="Times New Roman" panose="02020603050405020304" pitchFamily="18" charset="0"/>
              </a:rPr>
              <a:t>soit un objectif permanent </a:t>
            </a:r>
            <a:r>
              <a:rPr lang="fr-FR" b="1">
                <a:latin typeface="Times New Roman" panose="02020603050405020304" pitchFamily="18" charset="0"/>
                <a:cs typeface="Times New Roman" panose="02020603050405020304" pitchFamily="18" charset="0"/>
              </a:rPr>
              <a:t>de </a:t>
            </a:r>
            <a:r>
              <a:rPr lang="fr-FR" b="1" smtClean="0">
                <a:latin typeface="Times New Roman" panose="02020603050405020304" pitchFamily="18" charset="0"/>
                <a:cs typeface="Times New Roman" panose="02020603050405020304" pitchFamily="18" charset="0"/>
              </a:rPr>
              <a:t>l’organisme .</a:t>
            </a:r>
            <a:endParaRPr lang="fr-FR" b="1" dirty="0">
              <a:latin typeface="Times New Roman" panose="02020603050405020304" pitchFamily="18" charset="0"/>
              <a:cs typeface="Times New Roman" panose="02020603050405020304" pitchFamily="18" charset="0"/>
            </a:endParaRPr>
          </a:p>
          <a:p>
            <a:pPr algn="just">
              <a:lnSpc>
                <a:spcPct val="150000"/>
              </a:lnSpc>
            </a:pPr>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Assurer </a:t>
            </a:r>
            <a:r>
              <a:rPr lang="fr-FR" b="1" dirty="0">
                <a:latin typeface="Times New Roman" panose="02020603050405020304" pitchFamily="18" charset="0"/>
                <a:cs typeface="Times New Roman" panose="02020603050405020304" pitchFamily="18" charset="0"/>
              </a:rPr>
              <a:t>la formation du personnel aux méthodes et </a:t>
            </a:r>
            <a:r>
              <a:rPr lang="fr-FR" b="1" dirty="0" smtClean="0">
                <a:latin typeface="Times New Roman" panose="02020603050405020304" pitchFamily="18" charset="0"/>
                <a:cs typeface="Times New Roman" panose="02020603050405020304" pitchFamily="18" charset="0"/>
              </a:rPr>
              <a:t>outils </a:t>
            </a:r>
            <a:r>
              <a:rPr lang="fr-FR" b="1" smtClean="0">
                <a:latin typeface="Times New Roman" panose="02020603050405020304" pitchFamily="18" charset="0"/>
                <a:cs typeface="Times New Roman" panose="02020603050405020304" pitchFamily="18" charset="0"/>
              </a:rPr>
              <a:t>d’amélioration continue;</a:t>
            </a:r>
            <a:endParaRPr lang="fr-FR" b="1" dirty="0">
              <a:latin typeface="Times New Roman" panose="02020603050405020304" pitchFamily="18" charset="0"/>
              <a:cs typeface="Times New Roman" panose="02020603050405020304" pitchFamily="18" charset="0"/>
            </a:endParaRPr>
          </a:p>
          <a:p>
            <a:pPr algn="just">
              <a:lnSpc>
                <a:spcPct val="150000"/>
              </a:lnSpc>
            </a:pPr>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Établir </a:t>
            </a:r>
            <a:r>
              <a:rPr lang="fr-FR" b="1" dirty="0">
                <a:latin typeface="Times New Roman" panose="02020603050405020304" pitchFamily="18" charset="0"/>
                <a:cs typeface="Times New Roman" panose="02020603050405020304" pitchFamily="18" charset="0"/>
              </a:rPr>
              <a:t>des buts afin d’orienter l’amélioration continue et établir </a:t>
            </a:r>
            <a:r>
              <a:rPr lang="fr-FR" b="1" dirty="0" smtClean="0">
                <a:latin typeface="Times New Roman" panose="02020603050405020304" pitchFamily="18" charset="0"/>
                <a:cs typeface="Times New Roman" panose="02020603050405020304" pitchFamily="18" charset="0"/>
              </a:rPr>
              <a:t>des mesures </a:t>
            </a:r>
            <a:r>
              <a:rPr lang="fr-FR" b="1" dirty="0">
                <a:latin typeface="Times New Roman" panose="02020603050405020304" pitchFamily="18" charset="0"/>
                <a:cs typeface="Times New Roman" panose="02020603050405020304" pitchFamily="18" charset="0"/>
              </a:rPr>
              <a:t>pour en assurer </a:t>
            </a:r>
            <a:r>
              <a:rPr lang="fr-FR" b="1">
                <a:latin typeface="Times New Roman" panose="02020603050405020304" pitchFamily="18" charset="0"/>
                <a:cs typeface="Times New Roman" panose="02020603050405020304" pitchFamily="18" charset="0"/>
              </a:rPr>
              <a:t>le </a:t>
            </a:r>
            <a:r>
              <a:rPr lang="fr-FR" b="1" smtClean="0">
                <a:latin typeface="Times New Roman" panose="02020603050405020304" pitchFamily="18" charset="0"/>
                <a:cs typeface="Times New Roman" panose="02020603050405020304" pitchFamily="18" charset="0"/>
              </a:rPr>
              <a:t>suivi;</a:t>
            </a:r>
            <a:endParaRPr lang="fr-FR" b="1" dirty="0">
              <a:latin typeface="Times New Roman" panose="02020603050405020304" pitchFamily="18" charset="0"/>
              <a:cs typeface="Times New Roman" panose="02020603050405020304" pitchFamily="18" charset="0"/>
            </a:endParaRPr>
          </a:p>
          <a:p>
            <a:pPr algn="just">
              <a:lnSpc>
                <a:spcPct val="150000"/>
              </a:lnSpc>
            </a:pPr>
            <a:r>
              <a:rPr lang="fr-FR" b="1" dirty="0">
                <a:latin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cs typeface="Times New Roman" panose="02020603050405020304" pitchFamily="18" charset="0"/>
              </a:rPr>
              <a:t>- Reconnaître </a:t>
            </a:r>
            <a:r>
              <a:rPr lang="fr-FR" b="1" dirty="0">
                <a:latin typeface="Times New Roman" panose="02020603050405020304" pitchFamily="18" charset="0"/>
                <a:cs typeface="Times New Roman" panose="02020603050405020304" pitchFamily="18" charset="0"/>
              </a:rPr>
              <a:t>et prendre acte </a:t>
            </a:r>
            <a:r>
              <a:rPr lang="fr-FR" b="1">
                <a:latin typeface="Times New Roman" panose="02020603050405020304" pitchFamily="18" charset="0"/>
                <a:cs typeface="Times New Roman" panose="02020603050405020304" pitchFamily="18" charset="0"/>
              </a:rPr>
              <a:t>des </a:t>
            </a:r>
            <a:r>
              <a:rPr lang="fr-FR" b="1" smtClean="0">
                <a:latin typeface="Times New Roman" panose="02020603050405020304" pitchFamily="18" charset="0"/>
                <a:cs typeface="Times New Roman" panose="02020603050405020304" pitchFamily="18" charset="0"/>
              </a:rPr>
              <a:t>améliorations.</a:t>
            </a:r>
            <a:endParaRPr lang="fr-FR" b="1" dirty="0">
              <a:latin typeface="Times New Roman" panose="02020603050405020304" pitchFamily="18" charset="0"/>
              <a:cs typeface="Times New Roman" panose="02020603050405020304" pitchFamily="18" charset="0"/>
            </a:endParaRPr>
          </a:p>
        </p:txBody>
      </p:sp>
      <p:grpSp>
        <p:nvGrpSpPr>
          <p:cNvPr id="17" name="Groupe 16"/>
          <p:cNvGrpSpPr/>
          <p:nvPr/>
        </p:nvGrpSpPr>
        <p:grpSpPr>
          <a:xfrm>
            <a:off x="1835696" y="3468394"/>
            <a:ext cx="5213727" cy="2777518"/>
            <a:chOff x="1922384" y="4482654"/>
            <a:chExt cx="5213727" cy="2777518"/>
          </a:xfrm>
        </p:grpSpPr>
        <p:grpSp>
          <p:nvGrpSpPr>
            <p:cNvPr id="16" name="Groupe 15"/>
            <p:cNvGrpSpPr/>
            <p:nvPr/>
          </p:nvGrpSpPr>
          <p:grpSpPr>
            <a:xfrm>
              <a:off x="1922384" y="4482654"/>
              <a:ext cx="5213727" cy="2777518"/>
              <a:chOff x="1922384" y="3618558"/>
              <a:chExt cx="5213727" cy="2777518"/>
            </a:xfrm>
          </p:grpSpPr>
          <p:grpSp>
            <p:nvGrpSpPr>
              <p:cNvPr id="8" name="Group 11"/>
              <p:cNvGrpSpPr>
                <a:grpSpLocks/>
              </p:cNvGrpSpPr>
              <p:nvPr/>
            </p:nvGrpSpPr>
            <p:grpSpPr bwMode="auto">
              <a:xfrm rot="-1265321">
                <a:off x="1922384" y="4158630"/>
                <a:ext cx="1955800" cy="2219325"/>
                <a:chOff x="572" y="1937"/>
                <a:chExt cx="1138" cy="1210"/>
              </a:xfrm>
            </p:grpSpPr>
            <p:sp>
              <p:nvSpPr>
                <p:cNvPr id="9" name="Freeform 12"/>
                <p:cNvSpPr>
                  <a:spLocks/>
                </p:cNvSpPr>
                <p:nvPr/>
              </p:nvSpPr>
              <p:spPr bwMode="auto">
                <a:xfrm>
                  <a:off x="1263" y="1937"/>
                  <a:ext cx="206" cy="222"/>
                </a:xfrm>
                <a:custGeom>
                  <a:avLst/>
                  <a:gdLst>
                    <a:gd name="T0" fmla="*/ 163 w 206"/>
                    <a:gd name="T1" fmla="*/ 152 h 222"/>
                    <a:gd name="T2" fmla="*/ 182 w 206"/>
                    <a:gd name="T3" fmla="*/ 118 h 222"/>
                    <a:gd name="T4" fmla="*/ 191 w 206"/>
                    <a:gd name="T5" fmla="*/ 86 h 222"/>
                    <a:gd name="T6" fmla="*/ 188 w 206"/>
                    <a:gd name="T7" fmla="*/ 49 h 222"/>
                    <a:gd name="T8" fmla="*/ 165 w 206"/>
                    <a:gd name="T9" fmla="*/ 14 h 222"/>
                    <a:gd name="T10" fmla="*/ 137 w 206"/>
                    <a:gd name="T11" fmla="*/ 0 h 222"/>
                    <a:gd name="T12" fmla="*/ 95 w 206"/>
                    <a:gd name="T13" fmla="*/ 6 h 222"/>
                    <a:gd name="T14" fmla="*/ 45 w 206"/>
                    <a:gd name="T15" fmla="*/ 34 h 222"/>
                    <a:gd name="T16" fmla="*/ 17 w 206"/>
                    <a:gd name="T17" fmla="*/ 69 h 222"/>
                    <a:gd name="T18" fmla="*/ 0 w 206"/>
                    <a:gd name="T19" fmla="*/ 134 h 222"/>
                    <a:gd name="T20" fmla="*/ 3 w 206"/>
                    <a:gd name="T21" fmla="*/ 176 h 222"/>
                    <a:gd name="T22" fmla="*/ 20 w 206"/>
                    <a:gd name="T23" fmla="*/ 210 h 222"/>
                    <a:gd name="T24" fmla="*/ 45 w 206"/>
                    <a:gd name="T25" fmla="*/ 218 h 222"/>
                    <a:gd name="T26" fmla="*/ 78 w 206"/>
                    <a:gd name="T27" fmla="*/ 218 h 222"/>
                    <a:gd name="T28" fmla="*/ 114 w 206"/>
                    <a:gd name="T29" fmla="*/ 201 h 222"/>
                    <a:gd name="T30" fmla="*/ 129 w 206"/>
                    <a:gd name="T31" fmla="*/ 193 h 222"/>
                    <a:gd name="T32" fmla="*/ 140 w 206"/>
                    <a:gd name="T33" fmla="*/ 179 h 222"/>
                    <a:gd name="T34" fmla="*/ 191 w 206"/>
                    <a:gd name="T35" fmla="*/ 221 h 222"/>
                    <a:gd name="T36" fmla="*/ 205 w 206"/>
                    <a:gd name="T37" fmla="*/ 218 h 222"/>
                    <a:gd name="T38" fmla="*/ 199 w 206"/>
                    <a:gd name="T39" fmla="*/ 204 h 222"/>
                    <a:gd name="T40" fmla="*/ 163 w 206"/>
                    <a:gd name="T41" fmla="*/ 152 h 2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6" h="222">
                      <a:moveTo>
                        <a:pt x="163" y="152"/>
                      </a:moveTo>
                      <a:lnTo>
                        <a:pt x="182" y="118"/>
                      </a:lnTo>
                      <a:lnTo>
                        <a:pt x="191" y="86"/>
                      </a:lnTo>
                      <a:lnTo>
                        <a:pt x="188" y="49"/>
                      </a:lnTo>
                      <a:lnTo>
                        <a:pt x="165" y="14"/>
                      </a:lnTo>
                      <a:lnTo>
                        <a:pt x="137" y="0"/>
                      </a:lnTo>
                      <a:lnTo>
                        <a:pt x="95" y="6"/>
                      </a:lnTo>
                      <a:lnTo>
                        <a:pt x="45" y="34"/>
                      </a:lnTo>
                      <a:lnTo>
                        <a:pt x="17" y="69"/>
                      </a:lnTo>
                      <a:lnTo>
                        <a:pt x="0" y="134"/>
                      </a:lnTo>
                      <a:lnTo>
                        <a:pt x="3" y="176"/>
                      </a:lnTo>
                      <a:lnTo>
                        <a:pt x="20" y="210"/>
                      </a:lnTo>
                      <a:lnTo>
                        <a:pt x="45" y="218"/>
                      </a:lnTo>
                      <a:lnTo>
                        <a:pt x="78" y="218"/>
                      </a:lnTo>
                      <a:lnTo>
                        <a:pt x="114" y="201"/>
                      </a:lnTo>
                      <a:lnTo>
                        <a:pt x="129" y="193"/>
                      </a:lnTo>
                      <a:lnTo>
                        <a:pt x="140" y="179"/>
                      </a:lnTo>
                      <a:lnTo>
                        <a:pt x="191" y="221"/>
                      </a:lnTo>
                      <a:lnTo>
                        <a:pt x="205" y="218"/>
                      </a:lnTo>
                      <a:lnTo>
                        <a:pt x="199" y="204"/>
                      </a:lnTo>
                      <a:lnTo>
                        <a:pt x="163" y="15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 name="Freeform 13"/>
                <p:cNvSpPr>
                  <a:spLocks/>
                </p:cNvSpPr>
                <p:nvPr/>
              </p:nvSpPr>
              <p:spPr bwMode="auto">
                <a:xfrm>
                  <a:off x="978" y="2140"/>
                  <a:ext cx="313" cy="468"/>
                </a:xfrm>
                <a:custGeom>
                  <a:avLst/>
                  <a:gdLst>
                    <a:gd name="T0" fmla="*/ 161 w 313"/>
                    <a:gd name="T1" fmla="*/ 138 h 468"/>
                    <a:gd name="T2" fmla="*/ 168 w 313"/>
                    <a:gd name="T3" fmla="*/ 85 h 468"/>
                    <a:gd name="T4" fmla="*/ 175 w 313"/>
                    <a:gd name="T5" fmla="*/ 20 h 468"/>
                    <a:gd name="T6" fmla="*/ 205 w 313"/>
                    <a:gd name="T7" fmla="*/ 0 h 468"/>
                    <a:gd name="T8" fmla="*/ 236 w 313"/>
                    <a:gd name="T9" fmla="*/ 0 h 468"/>
                    <a:gd name="T10" fmla="*/ 272 w 313"/>
                    <a:gd name="T11" fmla="*/ 28 h 468"/>
                    <a:gd name="T12" fmla="*/ 298 w 313"/>
                    <a:gd name="T13" fmla="*/ 93 h 468"/>
                    <a:gd name="T14" fmla="*/ 312 w 313"/>
                    <a:gd name="T15" fmla="*/ 181 h 468"/>
                    <a:gd name="T16" fmla="*/ 298 w 313"/>
                    <a:gd name="T17" fmla="*/ 281 h 468"/>
                    <a:gd name="T18" fmla="*/ 272 w 313"/>
                    <a:gd name="T19" fmla="*/ 340 h 468"/>
                    <a:gd name="T20" fmla="*/ 222 w 313"/>
                    <a:gd name="T21" fmla="*/ 408 h 468"/>
                    <a:gd name="T22" fmla="*/ 168 w 313"/>
                    <a:gd name="T23" fmla="*/ 450 h 468"/>
                    <a:gd name="T24" fmla="*/ 102 w 313"/>
                    <a:gd name="T25" fmla="*/ 467 h 468"/>
                    <a:gd name="T26" fmla="*/ 48 w 313"/>
                    <a:gd name="T27" fmla="*/ 453 h 468"/>
                    <a:gd name="T28" fmla="*/ 14 w 313"/>
                    <a:gd name="T29" fmla="*/ 427 h 468"/>
                    <a:gd name="T30" fmla="*/ 0 w 313"/>
                    <a:gd name="T31" fmla="*/ 385 h 468"/>
                    <a:gd name="T32" fmla="*/ 7 w 313"/>
                    <a:gd name="T33" fmla="*/ 348 h 468"/>
                    <a:gd name="T34" fmla="*/ 24 w 313"/>
                    <a:gd name="T35" fmla="*/ 313 h 468"/>
                    <a:gd name="T36" fmla="*/ 51 w 313"/>
                    <a:gd name="T37" fmla="*/ 298 h 468"/>
                    <a:gd name="T38" fmla="*/ 90 w 313"/>
                    <a:gd name="T39" fmla="*/ 289 h 468"/>
                    <a:gd name="T40" fmla="*/ 124 w 313"/>
                    <a:gd name="T41" fmla="*/ 264 h 468"/>
                    <a:gd name="T42" fmla="*/ 151 w 313"/>
                    <a:gd name="T43" fmla="*/ 213 h 468"/>
                    <a:gd name="T44" fmla="*/ 161 w 313"/>
                    <a:gd name="T45" fmla="*/ 138 h 4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3" h="468">
                      <a:moveTo>
                        <a:pt x="161" y="138"/>
                      </a:moveTo>
                      <a:lnTo>
                        <a:pt x="168" y="85"/>
                      </a:lnTo>
                      <a:lnTo>
                        <a:pt x="175" y="20"/>
                      </a:lnTo>
                      <a:lnTo>
                        <a:pt x="205" y="0"/>
                      </a:lnTo>
                      <a:lnTo>
                        <a:pt x="236" y="0"/>
                      </a:lnTo>
                      <a:lnTo>
                        <a:pt x="272" y="28"/>
                      </a:lnTo>
                      <a:lnTo>
                        <a:pt x="298" y="93"/>
                      </a:lnTo>
                      <a:lnTo>
                        <a:pt x="312" y="181"/>
                      </a:lnTo>
                      <a:lnTo>
                        <a:pt x="298" y="281"/>
                      </a:lnTo>
                      <a:lnTo>
                        <a:pt x="272" y="340"/>
                      </a:lnTo>
                      <a:lnTo>
                        <a:pt x="222" y="408"/>
                      </a:lnTo>
                      <a:lnTo>
                        <a:pt x="168" y="450"/>
                      </a:lnTo>
                      <a:lnTo>
                        <a:pt x="102" y="467"/>
                      </a:lnTo>
                      <a:lnTo>
                        <a:pt x="48" y="453"/>
                      </a:lnTo>
                      <a:lnTo>
                        <a:pt x="14" y="427"/>
                      </a:lnTo>
                      <a:lnTo>
                        <a:pt x="0" y="385"/>
                      </a:lnTo>
                      <a:lnTo>
                        <a:pt x="7" y="348"/>
                      </a:lnTo>
                      <a:lnTo>
                        <a:pt x="24" y="313"/>
                      </a:lnTo>
                      <a:lnTo>
                        <a:pt x="51" y="298"/>
                      </a:lnTo>
                      <a:lnTo>
                        <a:pt x="90" y="289"/>
                      </a:lnTo>
                      <a:lnTo>
                        <a:pt x="124" y="264"/>
                      </a:lnTo>
                      <a:lnTo>
                        <a:pt x="151" y="213"/>
                      </a:lnTo>
                      <a:lnTo>
                        <a:pt x="161" y="13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 name="Freeform 14"/>
                <p:cNvSpPr>
                  <a:spLocks/>
                </p:cNvSpPr>
                <p:nvPr/>
              </p:nvSpPr>
              <p:spPr bwMode="auto">
                <a:xfrm>
                  <a:off x="906" y="2503"/>
                  <a:ext cx="402" cy="644"/>
                </a:xfrm>
                <a:custGeom>
                  <a:avLst/>
                  <a:gdLst>
                    <a:gd name="T0" fmla="*/ 130 w 402"/>
                    <a:gd name="T1" fmla="*/ 21 h 644"/>
                    <a:gd name="T2" fmla="*/ 147 w 402"/>
                    <a:gd name="T3" fmla="*/ 0 h 644"/>
                    <a:gd name="T4" fmla="*/ 181 w 402"/>
                    <a:gd name="T5" fmla="*/ 0 h 644"/>
                    <a:gd name="T6" fmla="*/ 198 w 402"/>
                    <a:gd name="T7" fmla="*/ 28 h 644"/>
                    <a:gd name="T8" fmla="*/ 230 w 402"/>
                    <a:gd name="T9" fmla="*/ 96 h 644"/>
                    <a:gd name="T10" fmla="*/ 273 w 402"/>
                    <a:gd name="T11" fmla="*/ 171 h 644"/>
                    <a:gd name="T12" fmla="*/ 341 w 402"/>
                    <a:gd name="T13" fmla="*/ 230 h 644"/>
                    <a:gd name="T14" fmla="*/ 394 w 402"/>
                    <a:gd name="T15" fmla="*/ 274 h 644"/>
                    <a:gd name="T16" fmla="*/ 401 w 402"/>
                    <a:gd name="T17" fmla="*/ 294 h 644"/>
                    <a:gd name="T18" fmla="*/ 401 w 402"/>
                    <a:gd name="T19" fmla="*/ 316 h 644"/>
                    <a:gd name="T20" fmla="*/ 326 w 402"/>
                    <a:gd name="T21" fmla="*/ 379 h 644"/>
                    <a:gd name="T22" fmla="*/ 242 w 402"/>
                    <a:gd name="T23" fmla="*/ 444 h 644"/>
                    <a:gd name="T24" fmla="*/ 178 w 402"/>
                    <a:gd name="T25" fmla="*/ 473 h 644"/>
                    <a:gd name="T26" fmla="*/ 110 w 402"/>
                    <a:gd name="T27" fmla="*/ 479 h 644"/>
                    <a:gd name="T28" fmla="*/ 75 w 402"/>
                    <a:gd name="T29" fmla="*/ 482 h 644"/>
                    <a:gd name="T30" fmla="*/ 59 w 402"/>
                    <a:gd name="T31" fmla="*/ 516 h 644"/>
                    <a:gd name="T32" fmla="*/ 44 w 402"/>
                    <a:gd name="T33" fmla="*/ 555 h 644"/>
                    <a:gd name="T34" fmla="*/ 54 w 402"/>
                    <a:gd name="T35" fmla="*/ 598 h 644"/>
                    <a:gd name="T36" fmla="*/ 75 w 402"/>
                    <a:gd name="T37" fmla="*/ 606 h 644"/>
                    <a:gd name="T38" fmla="*/ 75 w 402"/>
                    <a:gd name="T39" fmla="*/ 623 h 644"/>
                    <a:gd name="T40" fmla="*/ 24 w 402"/>
                    <a:gd name="T41" fmla="*/ 643 h 644"/>
                    <a:gd name="T42" fmla="*/ 7 w 402"/>
                    <a:gd name="T43" fmla="*/ 618 h 644"/>
                    <a:gd name="T44" fmla="*/ 0 w 402"/>
                    <a:gd name="T45" fmla="*/ 575 h 644"/>
                    <a:gd name="T46" fmla="*/ 16 w 402"/>
                    <a:gd name="T47" fmla="*/ 523 h 644"/>
                    <a:gd name="T48" fmla="*/ 41 w 402"/>
                    <a:gd name="T49" fmla="*/ 479 h 644"/>
                    <a:gd name="T50" fmla="*/ 75 w 402"/>
                    <a:gd name="T51" fmla="*/ 438 h 644"/>
                    <a:gd name="T52" fmla="*/ 110 w 402"/>
                    <a:gd name="T53" fmla="*/ 427 h 644"/>
                    <a:gd name="T54" fmla="*/ 144 w 402"/>
                    <a:gd name="T55" fmla="*/ 444 h 644"/>
                    <a:gd name="T56" fmla="*/ 204 w 402"/>
                    <a:gd name="T57" fmla="*/ 418 h 644"/>
                    <a:gd name="T58" fmla="*/ 256 w 402"/>
                    <a:gd name="T59" fmla="*/ 376 h 644"/>
                    <a:gd name="T60" fmla="*/ 315 w 402"/>
                    <a:gd name="T61" fmla="*/ 325 h 644"/>
                    <a:gd name="T62" fmla="*/ 335 w 402"/>
                    <a:gd name="T63" fmla="*/ 302 h 644"/>
                    <a:gd name="T64" fmla="*/ 332 w 402"/>
                    <a:gd name="T65" fmla="*/ 281 h 644"/>
                    <a:gd name="T66" fmla="*/ 263 w 402"/>
                    <a:gd name="T67" fmla="*/ 243 h 644"/>
                    <a:gd name="T68" fmla="*/ 204 w 402"/>
                    <a:gd name="T69" fmla="*/ 191 h 644"/>
                    <a:gd name="T70" fmla="*/ 136 w 402"/>
                    <a:gd name="T71" fmla="*/ 123 h 644"/>
                    <a:gd name="T72" fmla="*/ 113 w 402"/>
                    <a:gd name="T73" fmla="*/ 63 h 644"/>
                    <a:gd name="T74" fmla="*/ 130 w 402"/>
                    <a:gd name="T75" fmla="*/ 21 h 6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2" h="644">
                      <a:moveTo>
                        <a:pt x="130" y="21"/>
                      </a:moveTo>
                      <a:lnTo>
                        <a:pt x="147" y="0"/>
                      </a:lnTo>
                      <a:lnTo>
                        <a:pt x="181" y="0"/>
                      </a:lnTo>
                      <a:lnTo>
                        <a:pt x="198" y="28"/>
                      </a:lnTo>
                      <a:lnTo>
                        <a:pt x="230" y="96"/>
                      </a:lnTo>
                      <a:lnTo>
                        <a:pt x="273" y="171"/>
                      </a:lnTo>
                      <a:lnTo>
                        <a:pt x="341" y="230"/>
                      </a:lnTo>
                      <a:lnTo>
                        <a:pt x="394" y="274"/>
                      </a:lnTo>
                      <a:lnTo>
                        <a:pt x="401" y="294"/>
                      </a:lnTo>
                      <a:lnTo>
                        <a:pt x="401" y="316"/>
                      </a:lnTo>
                      <a:lnTo>
                        <a:pt x="326" y="379"/>
                      </a:lnTo>
                      <a:lnTo>
                        <a:pt x="242" y="444"/>
                      </a:lnTo>
                      <a:lnTo>
                        <a:pt x="178" y="473"/>
                      </a:lnTo>
                      <a:lnTo>
                        <a:pt x="110" y="479"/>
                      </a:lnTo>
                      <a:lnTo>
                        <a:pt x="75" y="482"/>
                      </a:lnTo>
                      <a:lnTo>
                        <a:pt x="59" y="516"/>
                      </a:lnTo>
                      <a:lnTo>
                        <a:pt x="44" y="555"/>
                      </a:lnTo>
                      <a:lnTo>
                        <a:pt x="54" y="598"/>
                      </a:lnTo>
                      <a:lnTo>
                        <a:pt x="75" y="606"/>
                      </a:lnTo>
                      <a:lnTo>
                        <a:pt x="75" y="623"/>
                      </a:lnTo>
                      <a:lnTo>
                        <a:pt x="24" y="643"/>
                      </a:lnTo>
                      <a:lnTo>
                        <a:pt x="7" y="618"/>
                      </a:lnTo>
                      <a:lnTo>
                        <a:pt x="0" y="575"/>
                      </a:lnTo>
                      <a:lnTo>
                        <a:pt x="16" y="523"/>
                      </a:lnTo>
                      <a:lnTo>
                        <a:pt x="41" y="479"/>
                      </a:lnTo>
                      <a:lnTo>
                        <a:pt x="75" y="438"/>
                      </a:lnTo>
                      <a:lnTo>
                        <a:pt x="110" y="427"/>
                      </a:lnTo>
                      <a:lnTo>
                        <a:pt x="144" y="444"/>
                      </a:lnTo>
                      <a:lnTo>
                        <a:pt x="204" y="418"/>
                      </a:lnTo>
                      <a:lnTo>
                        <a:pt x="256" y="376"/>
                      </a:lnTo>
                      <a:lnTo>
                        <a:pt x="315" y="325"/>
                      </a:lnTo>
                      <a:lnTo>
                        <a:pt x="335" y="302"/>
                      </a:lnTo>
                      <a:lnTo>
                        <a:pt x="332" y="281"/>
                      </a:lnTo>
                      <a:lnTo>
                        <a:pt x="263" y="243"/>
                      </a:lnTo>
                      <a:lnTo>
                        <a:pt x="204" y="191"/>
                      </a:lnTo>
                      <a:lnTo>
                        <a:pt x="136" y="123"/>
                      </a:lnTo>
                      <a:lnTo>
                        <a:pt x="113" y="63"/>
                      </a:lnTo>
                      <a:lnTo>
                        <a:pt x="13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 name="Freeform 15"/>
                <p:cNvSpPr>
                  <a:spLocks/>
                </p:cNvSpPr>
                <p:nvPr/>
              </p:nvSpPr>
              <p:spPr bwMode="auto">
                <a:xfrm>
                  <a:off x="572" y="2505"/>
                  <a:ext cx="530" cy="592"/>
                </a:xfrm>
                <a:custGeom>
                  <a:avLst/>
                  <a:gdLst>
                    <a:gd name="T0" fmla="*/ 361 w 530"/>
                    <a:gd name="T1" fmla="*/ 147 h 592"/>
                    <a:gd name="T2" fmla="*/ 422 w 530"/>
                    <a:gd name="T3" fmla="*/ 45 h 592"/>
                    <a:gd name="T4" fmla="*/ 472 w 530"/>
                    <a:gd name="T5" fmla="*/ 0 h 592"/>
                    <a:gd name="T6" fmla="*/ 515 w 530"/>
                    <a:gd name="T7" fmla="*/ 7 h 592"/>
                    <a:gd name="T8" fmla="*/ 529 w 530"/>
                    <a:gd name="T9" fmla="*/ 54 h 592"/>
                    <a:gd name="T10" fmla="*/ 464 w 530"/>
                    <a:gd name="T11" fmla="*/ 156 h 592"/>
                    <a:gd name="T12" fmla="*/ 388 w 530"/>
                    <a:gd name="T13" fmla="*/ 259 h 592"/>
                    <a:gd name="T14" fmla="*/ 307 w 530"/>
                    <a:gd name="T15" fmla="*/ 349 h 592"/>
                    <a:gd name="T16" fmla="*/ 231 w 530"/>
                    <a:gd name="T17" fmla="*/ 403 h 592"/>
                    <a:gd name="T18" fmla="*/ 180 w 530"/>
                    <a:gd name="T19" fmla="*/ 444 h 592"/>
                    <a:gd name="T20" fmla="*/ 131 w 530"/>
                    <a:gd name="T21" fmla="*/ 444 h 592"/>
                    <a:gd name="T22" fmla="*/ 111 w 530"/>
                    <a:gd name="T23" fmla="*/ 437 h 592"/>
                    <a:gd name="T24" fmla="*/ 111 w 530"/>
                    <a:gd name="T25" fmla="*/ 486 h 592"/>
                    <a:gd name="T26" fmla="*/ 69 w 530"/>
                    <a:gd name="T27" fmla="*/ 540 h 592"/>
                    <a:gd name="T28" fmla="*/ 35 w 530"/>
                    <a:gd name="T29" fmla="*/ 557 h 592"/>
                    <a:gd name="T30" fmla="*/ 38 w 530"/>
                    <a:gd name="T31" fmla="*/ 588 h 592"/>
                    <a:gd name="T32" fmla="*/ 4 w 530"/>
                    <a:gd name="T33" fmla="*/ 591 h 592"/>
                    <a:gd name="T34" fmla="*/ 0 w 530"/>
                    <a:gd name="T35" fmla="*/ 546 h 592"/>
                    <a:gd name="T36" fmla="*/ 29 w 530"/>
                    <a:gd name="T37" fmla="*/ 512 h 592"/>
                    <a:gd name="T38" fmla="*/ 69 w 530"/>
                    <a:gd name="T39" fmla="*/ 481 h 592"/>
                    <a:gd name="T40" fmla="*/ 86 w 530"/>
                    <a:gd name="T41" fmla="*/ 447 h 592"/>
                    <a:gd name="T42" fmla="*/ 89 w 530"/>
                    <a:gd name="T43" fmla="*/ 403 h 592"/>
                    <a:gd name="T44" fmla="*/ 86 w 530"/>
                    <a:gd name="T45" fmla="*/ 392 h 592"/>
                    <a:gd name="T46" fmla="*/ 106 w 530"/>
                    <a:gd name="T47" fmla="*/ 378 h 592"/>
                    <a:gd name="T48" fmla="*/ 124 w 530"/>
                    <a:gd name="T49" fmla="*/ 378 h 592"/>
                    <a:gd name="T50" fmla="*/ 137 w 530"/>
                    <a:gd name="T51" fmla="*/ 403 h 592"/>
                    <a:gd name="T52" fmla="*/ 162 w 530"/>
                    <a:gd name="T53" fmla="*/ 413 h 592"/>
                    <a:gd name="T54" fmla="*/ 189 w 530"/>
                    <a:gd name="T55" fmla="*/ 403 h 592"/>
                    <a:gd name="T56" fmla="*/ 223 w 530"/>
                    <a:gd name="T57" fmla="*/ 369 h 592"/>
                    <a:gd name="T58" fmla="*/ 276 w 530"/>
                    <a:gd name="T59" fmla="*/ 315 h 592"/>
                    <a:gd name="T60" fmla="*/ 319 w 530"/>
                    <a:gd name="T61" fmla="*/ 250 h 592"/>
                    <a:gd name="T62" fmla="*/ 344 w 530"/>
                    <a:gd name="T63" fmla="*/ 195 h 592"/>
                    <a:gd name="T64" fmla="*/ 361 w 530"/>
                    <a:gd name="T65" fmla="*/ 147 h 5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0" h="592">
                      <a:moveTo>
                        <a:pt x="361" y="147"/>
                      </a:moveTo>
                      <a:lnTo>
                        <a:pt x="422" y="45"/>
                      </a:lnTo>
                      <a:lnTo>
                        <a:pt x="472" y="0"/>
                      </a:lnTo>
                      <a:lnTo>
                        <a:pt x="515" y="7"/>
                      </a:lnTo>
                      <a:lnTo>
                        <a:pt x="529" y="54"/>
                      </a:lnTo>
                      <a:lnTo>
                        <a:pt x="464" y="156"/>
                      </a:lnTo>
                      <a:lnTo>
                        <a:pt x="388" y="259"/>
                      </a:lnTo>
                      <a:lnTo>
                        <a:pt x="307" y="349"/>
                      </a:lnTo>
                      <a:lnTo>
                        <a:pt x="231" y="403"/>
                      </a:lnTo>
                      <a:lnTo>
                        <a:pt x="180" y="444"/>
                      </a:lnTo>
                      <a:lnTo>
                        <a:pt x="131" y="444"/>
                      </a:lnTo>
                      <a:lnTo>
                        <a:pt x="111" y="437"/>
                      </a:lnTo>
                      <a:lnTo>
                        <a:pt x="111" y="486"/>
                      </a:lnTo>
                      <a:lnTo>
                        <a:pt x="69" y="540"/>
                      </a:lnTo>
                      <a:lnTo>
                        <a:pt x="35" y="557"/>
                      </a:lnTo>
                      <a:lnTo>
                        <a:pt x="38" y="588"/>
                      </a:lnTo>
                      <a:lnTo>
                        <a:pt x="4" y="591"/>
                      </a:lnTo>
                      <a:lnTo>
                        <a:pt x="0" y="546"/>
                      </a:lnTo>
                      <a:lnTo>
                        <a:pt x="29" y="512"/>
                      </a:lnTo>
                      <a:lnTo>
                        <a:pt x="69" y="481"/>
                      </a:lnTo>
                      <a:lnTo>
                        <a:pt x="86" y="447"/>
                      </a:lnTo>
                      <a:lnTo>
                        <a:pt x="89" y="403"/>
                      </a:lnTo>
                      <a:lnTo>
                        <a:pt x="86" y="392"/>
                      </a:lnTo>
                      <a:lnTo>
                        <a:pt x="106" y="378"/>
                      </a:lnTo>
                      <a:lnTo>
                        <a:pt x="124" y="378"/>
                      </a:lnTo>
                      <a:lnTo>
                        <a:pt x="137" y="403"/>
                      </a:lnTo>
                      <a:lnTo>
                        <a:pt x="162" y="413"/>
                      </a:lnTo>
                      <a:lnTo>
                        <a:pt x="189" y="403"/>
                      </a:lnTo>
                      <a:lnTo>
                        <a:pt x="223" y="369"/>
                      </a:lnTo>
                      <a:lnTo>
                        <a:pt x="276" y="315"/>
                      </a:lnTo>
                      <a:lnTo>
                        <a:pt x="319" y="250"/>
                      </a:lnTo>
                      <a:lnTo>
                        <a:pt x="344" y="195"/>
                      </a:lnTo>
                      <a:lnTo>
                        <a:pt x="361" y="1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 name="Freeform 16"/>
                <p:cNvSpPr>
                  <a:spLocks/>
                </p:cNvSpPr>
                <p:nvPr/>
              </p:nvSpPr>
              <p:spPr bwMode="auto">
                <a:xfrm>
                  <a:off x="1190" y="2174"/>
                  <a:ext cx="520" cy="330"/>
                </a:xfrm>
                <a:custGeom>
                  <a:avLst/>
                  <a:gdLst>
                    <a:gd name="T0" fmla="*/ 6 w 520"/>
                    <a:gd name="T1" fmla="*/ 58 h 330"/>
                    <a:gd name="T2" fmla="*/ 0 w 520"/>
                    <a:gd name="T3" fmla="*/ 14 h 330"/>
                    <a:gd name="T4" fmla="*/ 25 w 520"/>
                    <a:gd name="T5" fmla="*/ 0 h 330"/>
                    <a:gd name="T6" fmla="*/ 68 w 520"/>
                    <a:gd name="T7" fmla="*/ 8 h 330"/>
                    <a:gd name="T8" fmla="*/ 127 w 520"/>
                    <a:gd name="T9" fmla="*/ 66 h 330"/>
                    <a:gd name="T10" fmla="*/ 185 w 520"/>
                    <a:gd name="T11" fmla="*/ 134 h 330"/>
                    <a:gd name="T12" fmla="*/ 247 w 520"/>
                    <a:gd name="T13" fmla="*/ 193 h 330"/>
                    <a:gd name="T14" fmla="*/ 323 w 520"/>
                    <a:gd name="T15" fmla="*/ 222 h 330"/>
                    <a:gd name="T16" fmla="*/ 398 w 520"/>
                    <a:gd name="T17" fmla="*/ 230 h 330"/>
                    <a:gd name="T18" fmla="*/ 430 w 520"/>
                    <a:gd name="T19" fmla="*/ 222 h 330"/>
                    <a:gd name="T20" fmla="*/ 477 w 520"/>
                    <a:gd name="T21" fmla="*/ 196 h 330"/>
                    <a:gd name="T22" fmla="*/ 519 w 520"/>
                    <a:gd name="T23" fmla="*/ 202 h 330"/>
                    <a:gd name="T24" fmla="*/ 502 w 520"/>
                    <a:gd name="T25" fmla="*/ 222 h 330"/>
                    <a:gd name="T26" fmla="*/ 468 w 520"/>
                    <a:gd name="T27" fmla="*/ 236 h 330"/>
                    <a:gd name="T28" fmla="*/ 443 w 520"/>
                    <a:gd name="T29" fmla="*/ 254 h 330"/>
                    <a:gd name="T30" fmla="*/ 430 w 520"/>
                    <a:gd name="T31" fmla="*/ 278 h 330"/>
                    <a:gd name="T32" fmla="*/ 430 w 520"/>
                    <a:gd name="T33" fmla="*/ 316 h 330"/>
                    <a:gd name="T34" fmla="*/ 409 w 520"/>
                    <a:gd name="T35" fmla="*/ 329 h 330"/>
                    <a:gd name="T36" fmla="*/ 398 w 520"/>
                    <a:gd name="T37" fmla="*/ 298 h 330"/>
                    <a:gd name="T38" fmla="*/ 374 w 520"/>
                    <a:gd name="T39" fmla="*/ 270 h 330"/>
                    <a:gd name="T40" fmla="*/ 337 w 520"/>
                    <a:gd name="T41" fmla="*/ 261 h 330"/>
                    <a:gd name="T42" fmla="*/ 278 w 520"/>
                    <a:gd name="T43" fmla="*/ 240 h 330"/>
                    <a:gd name="T44" fmla="*/ 209 w 520"/>
                    <a:gd name="T45" fmla="*/ 210 h 330"/>
                    <a:gd name="T46" fmla="*/ 150 w 520"/>
                    <a:gd name="T47" fmla="*/ 168 h 330"/>
                    <a:gd name="T48" fmla="*/ 90 w 520"/>
                    <a:gd name="T49" fmla="*/ 120 h 330"/>
                    <a:gd name="T50" fmla="*/ 31 w 520"/>
                    <a:gd name="T51" fmla="*/ 90 h 330"/>
                    <a:gd name="T52" fmla="*/ 6 w 520"/>
                    <a:gd name="T53" fmla="*/ 58 h 3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0" h="330">
                      <a:moveTo>
                        <a:pt x="6" y="58"/>
                      </a:moveTo>
                      <a:lnTo>
                        <a:pt x="0" y="14"/>
                      </a:lnTo>
                      <a:lnTo>
                        <a:pt x="25" y="0"/>
                      </a:lnTo>
                      <a:lnTo>
                        <a:pt x="68" y="8"/>
                      </a:lnTo>
                      <a:lnTo>
                        <a:pt x="127" y="66"/>
                      </a:lnTo>
                      <a:lnTo>
                        <a:pt x="185" y="134"/>
                      </a:lnTo>
                      <a:lnTo>
                        <a:pt x="247" y="193"/>
                      </a:lnTo>
                      <a:lnTo>
                        <a:pt x="323" y="222"/>
                      </a:lnTo>
                      <a:lnTo>
                        <a:pt x="398" y="230"/>
                      </a:lnTo>
                      <a:lnTo>
                        <a:pt x="430" y="222"/>
                      </a:lnTo>
                      <a:lnTo>
                        <a:pt x="477" y="196"/>
                      </a:lnTo>
                      <a:lnTo>
                        <a:pt x="519" y="202"/>
                      </a:lnTo>
                      <a:lnTo>
                        <a:pt x="502" y="222"/>
                      </a:lnTo>
                      <a:lnTo>
                        <a:pt x="468" y="236"/>
                      </a:lnTo>
                      <a:lnTo>
                        <a:pt x="443" y="254"/>
                      </a:lnTo>
                      <a:lnTo>
                        <a:pt x="430" y="278"/>
                      </a:lnTo>
                      <a:lnTo>
                        <a:pt x="430" y="316"/>
                      </a:lnTo>
                      <a:lnTo>
                        <a:pt x="409" y="329"/>
                      </a:lnTo>
                      <a:lnTo>
                        <a:pt x="398" y="298"/>
                      </a:lnTo>
                      <a:lnTo>
                        <a:pt x="374" y="270"/>
                      </a:lnTo>
                      <a:lnTo>
                        <a:pt x="337" y="261"/>
                      </a:lnTo>
                      <a:lnTo>
                        <a:pt x="278" y="240"/>
                      </a:lnTo>
                      <a:lnTo>
                        <a:pt x="209" y="210"/>
                      </a:lnTo>
                      <a:lnTo>
                        <a:pt x="150" y="168"/>
                      </a:lnTo>
                      <a:lnTo>
                        <a:pt x="90" y="120"/>
                      </a:lnTo>
                      <a:lnTo>
                        <a:pt x="31" y="90"/>
                      </a:lnTo>
                      <a:lnTo>
                        <a:pt x="6" y="5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 name="Freeform 17"/>
                <p:cNvSpPr>
                  <a:spLocks/>
                </p:cNvSpPr>
                <p:nvPr/>
              </p:nvSpPr>
              <p:spPr bwMode="auto">
                <a:xfrm>
                  <a:off x="1187" y="2202"/>
                  <a:ext cx="464" cy="347"/>
                </a:xfrm>
                <a:custGeom>
                  <a:avLst/>
                  <a:gdLst>
                    <a:gd name="T0" fmla="*/ 0 w 464"/>
                    <a:gd name="T1" fmla="*/ 65 h 347"/>
                    <a:gd name="T2" fmla="*/ 8 w 464"/>
                    <a:gd name="T3" fmla="*/ 6 h 347"/>
                    <a:gd name="T4" fmla="*/ 45 w 464"/>
                    <a:gd name="T5" fmla="*/ 0 h 347"/>
                    <a:gd name="T6" fmla="*/ 69 w 464"/>
                    <a:gd name="T7" fmla="*/ 25 h 347"/>
                    <a:gd name="T8" fmla="*/ 76 w 464"/>
                    <a:gd name="T9" fmla="*/ 82 h 347"/>
                    <a:gd name="T10" fmla="*/ 114 w 464"/>
                    <a:gd name="T11" fmla="*/ 171 h 347"/>
                    <a:gd name="T12" fmla="*/ 179 w 464"/>
                    <a:gd name="T13" fmla="*/ 239 h 347"/>
                    <a:gd name="T14" fmla="*/ 233 w 464"/>
                    <a:gd name="T15" fmla="*/ 278 h 347"/>
                    <a:gd name="T16" fmla="*/ 361 w 464"/>
                    <a:gd name="T17" fmla="*/ 281 h 347"/>
                    <a:gd name="T18" fmla="*/ 418 w 464"/>
                    <a:gd name="T19" fmla="*/ 256 h 347"/>
                    <a:gd name="T20" fmla="*/ 443 w 464"/>
                    <a:gd name="T21" fmla="*/ 227 h 347"/>
                    <a:gd name="T22" fmla="*/ 463 w 464"/>
                    <a:gd name="T23" fmla="*/ 230 h 347"/>
                    <a:gd name="T24" fmla="*/ 460 w 464"/>
                    <a:gd name="T25" fmla="*/ 264 h 347"/>
                    <a:gd name="T26" fmla="*/ 443 w 464"/>
                    <a:gd name="T27" fmla="*/ 329 h 347"/>
                    <a:gd name="T28" fmla="*/ 460 w 464"/>
                    <a:gd name="T29" fmla="*/ 346 h 347"/>
                    <a:gd name="T30" fmla="*/ 412 w 464"/>
                    <a:gd name="T31" fmla="*/ 339 h 347"/>
                    <a:gd name="T32" fmla="*/ 401 w 464"/>
                    <a:gd name="T33" fmla="*/ 321 h 347"/>
                    <a:gd name="T34" fmla="*/ 323 w 464"/>
                    <a:gd name="T35" fmla="*/ 315 h 347"/>
                    <a:gd name="T36" fmla="*/ 233 w 464"/>
                    <a:gd name="T37" fmla="*/ 312 h 347"/>
                    <a:gd name="T38" fmla="*/ 179 w 464"/>
                    <a:gd name="T39" fmla="*/ 287 h 347"/>
                    <a:gd name="T40" fmla="*/ 144 w 464"/>
                    <a:gd name="T41" fmla="*/ 261 h 347"/>
                    <a:gd name="T42" fmla="*/ 106 w 464"/>
                    <a:gd name="T43" fmla="*/ 213 h 347"/>
                    <a:gd name="T44" fmla="*/ 45 w 464"/>
                    <a:gd name="T45" fmla="*/ 154 h 347"/>
                    <a:gd name="T46" fmla="*/ 8 w 464"/>
                    <a:gd name="T47" fmla="*/ 102 h 347"/>
                    <a:gd name="T48" fmla="*/ 0 w 464"/>
                    <a:gd name="T49" fmla="*/ 65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4" h="347">
                      <a:moveTo>
                        <a:pt x="0" y="65"/>
                      </a:moveTo>
                      <a:lnTo>
                        <a:pt x="8" y="6"/>
                      </a:lnTo>
                      <a:lnTo>
                        <a:pt x="45" y="0"/>
                      </a:lnTo>
                      <a:lnTo>
                        <a:pt x="69" y="25"/>
                      </a:lnTo>
                      <a:lnTo>
                        <a:pt x="76" y="82"/>
                      </a:lnTo>
                      <a:lnTo>
                        <a:pt x="114" y="171"/>
                      </a:lnTo>
                      <a:lnTo>
                        <a:pt x="179" y="239"/>
                      </a:lnTo>
                      <a:lnTo>
                        <a:pt x="233" y="278"/>
                      </a:lnTo>
                      <a:lnTo>
                        <a:pt x="361" y="281"/>
                      </a:lnTo>
                      <a:lnTo>
                        <a:pt x="418" y="256"/>
                      </a:lnTo>
                      <a:lnTo>
                        <a:pt x="443" y="227"/>
                      </a:lnTo>
                      <a:lnTo>
                        <a:pt x="463" y="230"/>
                      </a:lnTo>
                      <a:lnTo>
                        <a:pt x="460" y="264"/>
                      </a:lnTo>
                      <a:lnTo>
                        <a:pt x="443" y="329"/>
                      </a:lnTo>
                      <a:lnTo>
                        <a:pt x="460" y="346"/>
                      </a:lnTo>
                      <a:lnTo>
                        <a:pt x="412" y="339"/>
                      </a:lnTo>
                      <a:lnTo>
                        <a:pt x="401" y="321"/>
                      </a:lnTo>
                      <a:lnTo>
                        <a:pt x="323" y="315"/>
                      </a:lnTo>
                      <a:lnTo>
                        <a:pt x="233" y="312"/>
                      </a:lnTo>
                      <a:lnTo>
                        <a:pt x="179" y="287"/>
                      </a:lnTo>
                      <a:lnTo>
                        <a:pt x="144" y="261"/>
                      </a:lnTo>
                      <a:lnTo>
                        <a:pt x="106" y="213"/>
                      </a:lnTo>
                      <a:lnTo>
                        <a:pt x="45" y="154"/>
                      </a:lnTo>
                      <a:lnTo>
                        <a:pt x="8" y="102"/>
                      </a:lnTo>
                      <a:lnTo>
                        <a:pt x="0" y="6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5" name="Oval 23"/>
              <p:cNvSpPr>
                <a:spLocks noChangeArrowheads="1"/>
              </p:cNvSpPr>
              <p:nvPr/>
            </p:nvSpPr>
            <p:spPr bwMode="auto">
              <a:xfrm>
                <a:off x="3709568" y="3618558"/>
                <a:ext cx="1904400" cy="1903090"/>
              </a:xfrm>
              <a:prstGeom prst="ellipse">
                <a:avLst/>
              </a:prstGeom>
              <a:solidFill>
                <a:srgbClr val="FFFFFF"/>
              </a:solidFill>
              <a:ln w="28575">
                <a:solidFill>
                  <a:srgbClr val="0000FF"/>
                </a:solidFill>
                <a:round/>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altLang="fr-FR" sz="1800" b="1" dirty="0" err="1">
                    <a:solidFill>
                      <a:srgbClr val="0000FF"/>
                    </a:solidFill>
                  </a:rPr>
                  <a:t>Act</a:t>
                </a:r>
                <a:r>
                  <a:rPr lang="fr-FR" altLang="fr-FR" sz="1800" b="1" dirty="0">
                    <a:solidFill>
                      <a:srgbClr val="0000FF"/>
                    </a:solidFill>
                  </a:rPr>
                  <a:t> </a:t>
                </a:r>
                <a:r>
                  <a:rPr lang="fr-FR" altLang="fr-FR" sz="1800" b="1" dirty="0"/>
                  <a:t>  </a:t>
                </a:r>
                <a:r>
                  <a:rPr lang="fr-FR" altLang="fr-FR" sz="1800" b="1" dirty="0" smtClean="0"/>
                  <a:t>   </a:t>
                </a:r>
                <a:r>
                  <a:rPr lang="fr-FR" altLang="fr-FR" sz="1800" b="1" dirty="0">
                    <a:solidFill>
                      <a:srgbClr val="0000FF"/>
                    </a:solidFill>
                  </a:rPr>
                  <a:t>Plan</a:t>
                </a:r>
                <a:endParaRPr lang="fr-FR" altLang="fr-FR" sz="1800" b="1" dirty="0"/>
              </a:p>
              <a:p>
                <a:endParaRPr lang="fr-FR" altLang="fr-FR" sz="1800" b="1" i="1" dirty="0"/>
              </a:p>
              <a:p>
                <a:endParaRPr lang="fr-FR" altLang="fr-FR" sz="1800" b="1" dirty="0">
                  <a:solidFill>
                    <a:srgbClr val="0000FF"/>
                  </a:solidFill>
                </a:endParaRPr>
              </a:p>
              <a:p>
                <a:endParaRPr lang="fr-FR" altLang="fr-FR" sz="1800" b="1" dirty="0" smtClean="0">
                  <a:solidFill>
                    <a:srgbClr val="0000FF"/>
                  </a:solidFill>
                </a:endParaRPr>
              </a:p>
              <a:p>
                <a:r>
                  <a:rPr lang="fr-FR" altLang="fr-FR" sz="1800" b="1" dirty="0" smtClean="0">
                    <a:solidFill>
                      <a:srgbClr val="0000FF"/>
                    </a:solidFill>
                  </a:rPr>
                  <a:t>Check</a:t>
                </a:r>
                <a:r>
                  <a:rPr lang="fr-FR" altLang="fr-FR" sz="1800" b="1" i="1" dirty="0" smtClean="0">
                    <a:solidFill>
                      <a:srgbClr val="0000FF"/>
                    </a:solidFill>
                  </a:rPr>
                  <a:t> </a:t>
                </a:r>
                <a:r>
                  <a:rPr lang="fr-FR" altLang="fr-FR" sz="1800" b="1" i="1" dirty="0" smtClean="0"/>
                  <a:t>   </a:t>
                </a:r>
                <a:r>
                  <a:rPr lang="fr-FR" altLang="fr-FR" sz="1800" b="1" dirty="0" smtClean="0">
                    <a:solidFill>
                      <a:srgbClr val="0000FF"/>
                    </a:solidFill>
                  </a:rPr>
                  <a:t>Do</a:t>
                </a:r>
                <a:endParaRPr lang="fr-FR" altLang="fr-FR" sz="1800" b="1" i="1" dirty="0">
                  <a:solidFill>
                    <a:srgbClr val="0000FF"/>
                  </a:solidFill>
                </a:endParaRPr>
              </a:p>
            </p:txBody>
          </p:sp>
          <p:sp>
            <p:nvSpPr>
              <p:cNvPr id="29" name="AutoShape 32"/>
              <p:cNvSpPr>
                <a:spLocks noChangeArrowheads="1"/>
              </p:cNvSpPr>
              <p:nvPr/>
            </p:nvSpPr>
            <p:spPr bwMode="auto">
              <a:xfrm rot="16201716">
                <a:off x="4347506" y="4518409"/>
                <a:ext cx="1143000" cy="2133600"/>
              </a:xfrm>
              <a:prstGeom prst="rtTriangle">
                <a:avLst/>
              </a:prstGeom>
              <a:solidFill>
                <a:srgbClr val="FFFF99"/>
              </a:solidFill>
              <a:ln w="2857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ln>
                    <a:solidFill>
                      <a:srgbClr val="FF0000"/>
                    </a:solidFill>
                  </a:ln>
                  <a:solidFill>
                    <a:srgbClr val="FF0000"/>
                  </a:solidFill>
                </a:endParaRPr>
              </a:p>
            </p:txBody>
          </p:sp>
          <p:sp>
            <p:nvSpPr>
              <p:cNvPr id="31" name="Line 33"/>
              <p:cNvSpPr>
                <a:spLocks noChangeShapeType="1"/>
              </p:cNvSpPr>
              <p:nvPr/>
            </p:nvSpPr>
            <p:spPr bwMode="auto">
              <a:xfrm flipV="1">
                <a:off x="3347864" y="4451860"/>
                <a:ext cx="3672408" cy="1944216"/>
              </a:xfrm>
              <a:prstGeom prst="line">
                <a:avLst/>
              </a:prstGeom>
              <a:noFill/>
              <a:ln w="28575">
                <a:solidFill>
                  <a:srgbClr val="EB114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2" name="AutoShape 36"/>
              <p:cNvSpPr>
                <a:spLocks noChangeArrowheads="1"/>
              </p:cNvSpPr>
              <p:nvPr/>
            </p:nvSpPr>
            <p:spPr bwMode="auto">
              <a:xfrm rot="11369182" flipH="1">
                <a:off x="4256331" y="5536930"/>
                <a:ext cx="536575" cy="404812"/>
              </a:xfrm>
              <a:prstGeom prst="rtTriangle">
                <a:avLst/>
              </a:prstGeom>
              <a:solidFill>
                <a:srgbClr val="0000FF"/>
              </a:solidFill>
              <a:ln w="19050">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sp>
            <p:nvSpPr>
              <p:cNvPr id="15" name="ZoneTexte 14"/>
              <p:cNvSpPr txBox="1"/>
              <p:nvPr/>
            </p:nvSpPr>
            <p:spPr>
              <a:xfrm rot="20144718">
                <a:off x="6340957" y="4568830"/>
                <a:ext cx="795154" cy="369332"/>
              </a:xfrm>
              <a:prstGeom prst="rect">
                <a:avLst/>
              </a:prstGeom>
              <a:noFill/>
            </p:spPr>
            <p:txBody>
              <a:bodyPr wrap="none" rtlCol="0">
                <a:spAutoFit/>
              </a:bodyPr>
              <a:lstStyle/>
              <a:p>
                <a:r>
                  <a:rPr lang="fr-FR" b="1" dirty="0" smtClean="0">
                    <a:solidFill>
                      <a:srgbClr val="00B050"/>
                    </a:solidFill>
                  </a:rPr>
                  <a:t>Temps</a:t>
                </a:r>
                <a:endParaRPr lang="fr-FR" b="1" dirty="0">
                  <a:solidFill>
                    <a:srgbClr val="00B050"/>
                  </a:solidFill>
                </a:endParaRPr>
              </a:p>
            </p:txBody>
          </p:sp>
        </p:grpSp>
        <p:sp>
          <p:nvSpPr>
            <p:cNvPr id="27" name="AutoShape 25"/>
            <p:cNvSpPr>
              <a:spLocks noChangeArrowheads="1"/>
            </p:cNvSpPr>
            <p:nvPr/>
          </p:nvSpPr>
          <p:spPr bwMode="auto">
            <a:xfrm rot="8155768">
              <a:off x="4285774" y="5109022"/>
              <a:ext cx="742804" cy="686430"/>
            </a:xfrm>
            <a:custGeom>
              <a:avLst/>
              <a:gdLst>
                <a:gd name="T0" fmla="*/ 164846 w 21600"/>
                <a:gd name="T1" fmla="*/ 44857 h 21600"/>
                <a:gd name="T2" fmla="*/ 302736 w 21600"/>
                <a:gd name="T3" fmla="*/ 548923 h 21600"/>
                <a:gd name="T4" fmla="*/ 240855 w 21600"/>
                <a:gd name="T5" fmla="*/ 157529 h 21600"/>
                <a:gd name="T6" fmla="*/ 748443 w 21600"/>
                <a:gd name="T7" fmla="*/ 433677 h 21600"/>
                <a:gd name="T8" fmla="*/ 546640 w 21600"/>
                <a:gd name="T9" fmla="*/ 522763 h 21600"/>
                <a:gd name="T10" fmla="*/ 447707 w 21600"/>
                <a:gd name="T11" fmla="*/ 3410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655" y="12802"/>
                  </a:moveTo>
                  <a:cubicBezTo>
                    <a:pt x="16876" y="12158"/>
                    <a:pt x="16989" y="11481"/>
                    <a:pt x="16989" y="10800"/>
                  </a:cubicBezTo>
                  <a:cubicBezTo>
                    <a:pt x="16989" y="7381"/>
                    <a:pt x="14218" y="4611"/>
                    <a:pt x="10800" y="4611"/>
                  </a:cubicBezTo>
                  <a:cubicBezTo>
                    <a:pt x="7381" y="4611"/>
                    <a:pt x="4611" y="7381"/>
                    <a:pt x="4611" y="10800"/>
                  </a:cubicBezTo>
                  <a:cubicBezTo>
                    <a:pt x="4610" y="13862"/>
                    <a:pt x="6850" y="16464"/>
                    <a:pt x="9878" y="16920"/>
                  </a:cubicBezTo>
                  <a:lnTo>
                    <a:pt x="9192" y="21479"/>
                  </a:lnTo>
                  <a:cubicBezTo>
                    <a:pt x="3908" y="20684"/>
                    <a:pt x="0" y="16143"/>
                    <a:pt x="0" y="10800"/>
                  </a:cubicBezTo>
                  <a:cubicBezTo>
                    <a:pt x="0" y="4835"/>
                    <a:pt x="4835" y="0"/>
                    <a:pt x="10800" y="0"/>
                  </a:cubicBezTo>
                  <a:cubicBezTo>
                    <a:pt x="16764" y="0"/>
                    <a:pt x="21600" y="4835"/>
                    <a:pt x="21600" y="10800"/>
                  </a:cubicBezTo>
                  <a:cubicBezTo>
                    <a:pt x="21600" y="11989"/>
                    <a:pt x="21403" y="13170"/>
                    <a:pt x="21018" y="14295"/>
                  </a:cubicBezTo>
                  <a:lnTo>
                    <a:pt x="23573" y="15169"/>
                  </a:lnTo>
                  <a:lnTo>
                    <a:pt x="17217" y="18285"/>
                  </a:lnTo>
                  <a:lnTo>
                    <a:pt x="14101" y="11929"/>
                  </a:lnTo>
                  <a:lnTo>
                    <a:pt x="16655" y="12802"/>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fr-FR" altLang="fr-FR"/>
            </a:p>
          </p:txBody>
        </p:sp>
      </p:grpSp>
    </p:spTree>
    <p:extLst>
      <p:ext uri="{BB962C8B-B14F-4D97-AF65-F5344CB8AC3E}">
        <p14:creationId xmlns:p14="http://schemas.microsoft.com/office/powerpoint/2010/main" val="3903256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490"/>
            <a:ext cx="9144000" cy="2446824"/>
          </a:xfrm>
          <a:prstGeom prst="rect">
            <a:avLst/>
          </a:prstGeom>
        </p:spPr>
        <p:txBody>
          <a:bodyPr wrap="square">
            <a:spAutoFit/>
          </a:bodyPr>
          <a:lstStyle/>
          <a:p>
            <a:r>
              <a:rPr lang="fr-FR" b="1" u="sng" dirty="0" smtClean="0">
                <a:solidFill>
                  <a:srgbClr val="00B050"/>
                </a:solidFill>
                <a:effectLst>
                  <a:outerShdw blurRad="38100" dist="38100" dir="2700000" algn="tl">
                    <a:srgbClr val="000000">
                      <a:alpha val="43137"/>
                    </a:srgbClr>
                  </a:outerShdw>
                </a:effectLst>
              </a:rPr>
              <a:t>PRISE DE DÉCISION FONDÉE SUR DES PREUVES</a:t>
            </a:r>
          </a:p>
          <a:p>
            <a:endParaRPr lang="fr-FR" b="1" u="sng" dirty="0"/>
          </a:p>
          <a:p>
            <a:r>
              <a:rPr lang="en-US" b="1" smtClean="0"/>
              <a:t>	Prendre </a:t>
            </a:r>
            <a:r>
              <a:rPr lang="en-US" b="1"/>
              <a:t>des décisions </a:t>
            </a:r>
            <a:r>
              <a:rPr lang="fr-FR" b="1"/>
              <a:t>n’est jamais facile, il y a toujours une part d’incertitude. </a:t>
            </a:r>
            <a:r>
              <a:rPr lang="fr-FR" b="1" smtClean="0"/>
              <a:t>Les </a:t>
            </a:r>
            <a:r>
              <a:rPr lang="fr-FR" b="1" dirty="0"/>
              <a:t>décisions efficaces se fondent sur l’analyse de données </a:t>
            </a:r>
            <a:r>
              <a:rPr lang="fr-FR" b="1" dirty="0" smtClean="0"/>
              <a:t>et d’informations</a:t>
            </a:r>
            <a:endParaRPr lang="fr-FR" b="1" dirty="0"/>
          </a:p>
          <a:p>
            <a:pPr>
              <a:lnSpc>
                <a:spcPct val="150000"/>
              </a:lnSpc>
            </a:pPr>
            <a:r>
              <a:rPr lang="fr-FR" b="1" dirty="0" smtClean="0"/>
              <a:t>	- Garantir </a:t>
            </a:r>
            <a:r>
              <a:rPr lang="fr-FR" b="1" dirty="0"/>
              <a:t>que les données et les informations sont </a:t>
            </a:r>
            <a:r>
              <a:rPr lang="fr-FR" b="1" dirty="0" smtClean="0"/>
              <a:t>suffisamment exactes </a:t>
            </a:r>
            <a:r>
              <a:rPr lang="fr-FR" b="1"/>
              <a:t>et </a:t>
            </a:r>
            <a:r>
              <a:rPr lang="fr-FR" b="1" smtClean="0"/>
              <a:t>fiables;</a:t>
            </a:r>
            <a:endParaRPr lang="fr-FR" b="1" dirty="0"/>
          </a:p>
          <a:p>
            <a:pPr>
              <a:lnSpc>
                <a:spcPct val="150000"/>
              </a:lnSpc>
            </a:pPr>
            <a:r>
              <a:rPr lang="fr-FR" dirty="0"/>
              <a:t> </a:t>
            </a:r>
            <a:r>
              <a:rPr lang="fr-FR" dirty="0" smtClean="0"/>
              <a:t>	- </a:t>
            </a:r>
            <a:r>
              <a:rPr lang="fr-FR" b="1" dirty="0" smtClean="0"/>
              <a:t>Rendre </a:t>
            </a:r>
            <a:r>
              <a:rPr lang="fr-FR" b="1" dirty="0"/>
              <a:t>les données accessibles à ceux qui en </a:t>
            </a:r>
            <a:r>
              <a:rPr lang="fr-FR" b="1"/>
              <a:t>ont </a:t>
            </a:r>
            <a:r>
              <a:rPr lang="fr-FR" b="1" smtClean="0"/>
              <a:t>besoin;</a:t>
            </a:r>
            <a:endParaRPr lang="fr-FR" b="1" dirty="0"/>
          </a:p>
          <a:p>
            <a:pPr>
              <a:lnSpc>
                <a:spcPct val="150000"/>
              </a:lnSpc>
            </a:pPr>
            <a:r>
              <a:rPr lang="fr-FR" dirty="0"/>
              <a:t>	</a:t>
            </a:r>
            <a:r>
              <a:rPr lang="fr-FR" dirty="0" smtClean="0"/>
              <a:t>- </a:t>
            </a:r>
            <a:r>
              <a:rPr lang="fr-FR" b="1" dirty="0" smtClean="0"/>
              <a:t>Analyser </a:t>
            </a:r>
            <a:r>
              <a:rPr lang="fr-FR" b="1" dirty="0"/>
              <a:t>les données et les informations à l’aide de </a:t>
            </a:r>
            <a:r>
              <a:rPr lang="fr-FR" b="1"/>
              <a:t>méthodes </a:t>
            </a:r>
            <a:r>
              <a:rPr lang="fr-FR" b="1" smtClean="0"/>
              <a:t>valides.</a:t>
            </a:r>
            <a:endParaRPr lang="fr-FR" dirty="0"/>
          </a:p>
        </p:txBody>
      </p:sp>
      <p:pic>
        <p:nvPicPr>
          <p:cNvPr id="3" name="Picture 4" descr="BS0206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1280" y="2899122"/>
            <a:ext cx="25908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718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2723823"/>
          </a:xfrm>
          <a:prstGeom prst="rect">
            <a:avLst/>
          </a:prstGeom>
        </p:spPr>
        <p:txBody>
          <a:bodyPr wrap="square">
            <a:spAutoFit/>
          </a:bodyPr>
          <a:lstStyle/>
          <a:p>
            <a:pPr algn="just"/>
            <a:r>
              <a:rPr lang="fr-FR" b="1" u="sng"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 DES </a:t>
            </a:r>
            <a:r>
              <a:rPr lang="fr-FR" b="1" u="sng"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RELATIONS AVEC LES </a:t>
            </a:r>
            <a:r>
              <a:rPr lang="fr-FR" b="1" u="sng"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PARTIES INTÉRESSÉES</a:t>
            </a:r>
          </a:p>
          <a:p>
            <a:pPr algn="just"/>
            <a:r>
              <a:rPr lang="fr-FR" b="1" dirty="0" smtClean="0">
                <a:latin typeface="Times New Roman" panose="02020603050405020304" pitchFamily="18" charset="0"/>
                <a:cs typeface="Times New Roman" panose="02020603050405020304" pitchFamily="18" charset="0"/>
              </a:rPr>
              <a:t>	</a:t>
            </a:r>
          </a:p>
          <a:p>
            <a:pPr algn="just"/>
            <a:r>
              <a:rPr lang="fr-FR" b="1">
                <a:latin typeface="Times New Roman" panose="02020603050405020304" pitchFamily="18" charset="0"/>
                <a:cs typeface="Times New Roman" panose="02020603050405020304" pitchFamily="18" charset="0"/>
              </a:rPr>
              <a:t>	 Fonctionner en vase clos n’est plus </a:t>
            </a:r>
            <a:r>
              <a:rPr lang="en-US" b="1">
                <a:latin typeface="Times New Roman" panose="02020603050405020304" pitchFamily="18" charset="0"/>
                <a:cs typeface="Times New Roman" panose="02020603050405020304" pitchFamily="18" charset="0"/>
              </a:rPr>
              <a:t>possible </a:t>
            </a:r>
            <a:r>
              <a:rPr lang="en-US" b="1" smtClean="0">
                <a:latin typeface="Times New Roman" panose="02020603050405020304" pitchFamily="18" charset="0"/>
                <a:cs typeface="Times New Roman" panose="02020603050405020304" pitchFamily="18" charset="0"/>
              </a:rPr>
              <a:t>aujourd’hui. </a:t>
            </a:r>
            <a:r>
              <a:rPr lang="fr-FR" b="1" smtClean="0">
                <a:latin typeface="Times New Roman" panose="02020603050405020304" pitchFamily="18" charset="0"/>
                <a:cs typeface="Times New Roman" panose="02020603050405020304" pitchFamily="18" charset="0"/>
              </a:rPr>
              <a:t>Un </a:t>
            </a:r>
            <a:r>
              <a:rPr lang="fr-FR" b="1" dirty="0">
                <a:latin typeface="Times New Roman" panose="02020603050405020304" pitchFamily="18" charset="0"/>
                <a:cs typeface="Times New Roman" panose="02020603050405020304" pitchFamily="18" charset="0"/>
              </a:rPr>
              <a:t>organisme et ses fournisseurs sont interdépendants et des </a:t>
            </a:r>
            <a:r>
              <a:rPr lang="fr-FR" b="1" dirty="0" smtClean="0">
                <a:latin typeface="Times New Roman" panose="02020603050405020304" pitchFamily="18" charset="0"/>
                <a:cs typeface="Times New Roman" panose="02020603050405020304" pitchFamily="18" charset="0"/>
              </a:rPr>
              <a:t>relations mutuellement </a:t>
            </a:r>
            <a:r>
              <a:rPr lang="fr-FR" b="1" dirty="0">
                <a:latin typeface="Times New Roman" panose="02020603050405020304" pitchFamily="18" charset="0"/>
                <a:cs typeface="Times New Roman" panose="02020603050405020304" pitchFamily="18" charset="0"/>
              </a:rPr>
              <a:t>bénéfiques augmentent les capacités des </a:t>
            </a:r>
            <a:r>
              <a:rPr lang="fr-FR" b="1" dirty="0" smtClean="0">
                <a:latin typeface="Times New Roman" panose="02020603050405020304" pitchFamily="18" charset="0"/>
                <a:cs typeface="Times New Roman" panose="02020603050405020304" pitchFamily="18" charset="0"/>
              </a:rPr>
              <a:t>deux organismes </a:t>
            </a:r>
            <a:r>
              <a:rPr lang="fr-FR" b="1" dirty="0">
                <a:latin typeface="Times New Roman" panose="02020603050405020304" pitchFamily="18" charset="0"/>
                <a:cs typeface="Times New Roman" panose="02020603050405020304" pitchFamily="18" charset="0"/>
              </a:rPr>
              <a:t>à créer de </a:t>
            </a:r>
            <a:r>
              <a:rPr lang="fr-FR" b="1">
                <a:latin typeface="Times New Roman" panose="02020603050405020304" pitchFamily="18" charset="0"/>
                <a:cs typeface="Times New Roman" panose="02020603050405020304" pitchFamily="18" charset="0"/>
              </a:rPr>
              <a:t>la </a:t>
            </a:r>
            <a:r>
              <a:rPr lang="fr-FR" b="1" smtClean="0">
                <a:latin typeface="Times New Roman" panose="02020603050405020304" pitchFamily="18" charset="0"/>
                <a:cs typeface="Times New Roman" panose="02020603050405020304" pitchFamily="18" charset="0"/>
              </a:rPr>
              <a:t>valeur.</a:t>
            </a:r>
            <a:endParaRPr lang="fr-FR" b="1" dirty="0">
              <a:latin typeface="Times New Roman" panose="02020603050405020304" pitchFamily="18" charset="0"/>
              <a:cs typeface="Times New Roman" panose="02020603050405020304" pitchFamily="18" charset="0"/>
            </a:endParaRPr>
          </a:p>
          <a:p>
            <a:pPr marL="285750" indent="-285750" algn="just">
              <a:lnSpc>
                <a:spcPct val="150000"/>
              </a:lnSpc>
              <a:buFontTx/>
              <a:buChar char="-"/>
            </a:pPr>
            <a:r>
              <a:rPr lang="fr-FR" b="1" dirty="0" smtClean="0">
                <a:latin typeface="Times New Roman" panose="02020603050405020304" pitchFamily="18" charset="0"/>
                <a:cs typeface="Times New Roman" panose="02020603050405020304" pitchFamily="18" charset="0"/>
              </a:rPr>
              <a:t>Identifier </a:t>
            </a:r>
            <a:r>
              <a:rPr lang="fr-FR" b="1" dirty="0">
                <a:latin typeface="Times New Roman" panose="02020603050405020304" pitchFamily="18" charset="0"/>
                <a:cs typeface="Times New Roman" panose="02020603050405020304" pitchFamily="18" charset="0"/>
              </a:rPr>
              <a:t>et choisir les </a:t>
            </a:r>
            <a:r>
              <a:rPr lang="fr-FR" b="1">
                <a:latin typeface="Times New Roman" panose="02020603050405020304" pitchFamily="18" charset="0"/>
                <a:cs typeface="Times New Roman" panose="02020603050405020304" pitchFamily="18" charset="0"/>
              </a:rPr>
              <a:t>fournisseurs </a:t>
            </a:r>
            <a:r>
              <a:rPr lang="fr-FR" b="1" smtClean="0">
                <a:latin typeface="Times New Roman" panose="02020603050405020304" pitchFamily="18" charset="0"/>
                <a:cs typeface="Times New Roman" panose="02020603050405020304" pitchFamily="18" charset="0"/>
              </a:rPr>
              <a:t>clés;</a:t>
            </a:r>
            <a:endParaRPr lang="fr-FR" b="1" dirty="0" smtClean="0">
              <a:latin typeface="Times New Roman" panose="02020603050405020304" pitchFamily="18" charset="0"/>
              <a:cs typeface="Times New Roman" panose="02020603050405020304" pitchFamily="18" charset="0"/>
            </a:endParaRPr>
          </a:p>
          <a:p>
            <a:pPr marL="285750" indent="-285750" algn="just">
              <a:lnSpc>
                <a:spcPct val="150000"/>
              </a:lnSpc>
              <a:buFontTx/>
              <a:buChar char="-"/>
            </a:pPr>
            <a:r>
              <a:rPr lang="fr-FR" b="1" smtClean="0">
                <a:latin typeface="Times New Roman" panose="02020603050405020304" pitchFamily="18" charset="0"/>
                <a:cs typeface="Times New Roman" panose="02020603050405020304" pitchFamily="18" charset="0"/>
              </a:rPr>
              <a:t>Communiquer clairement </a:t>
            </a:r>
            <a:r>
              <a:rPr lang="fr-FR" b="1">
                <a:latin typeface="Times New Roman" panose="02020603050405020304" pitchFamily="18" charset="0"/>
                <a:cs typeface="Times New Roman" panose="02020603050405020304" pitchFamily="18" charset="0"/>
              </a:rPr>
              <a:t>et </a:t>
            </a:r>
            <a:r>
              <a:rPr lang="fr-FR" b="1" smtClean="0">
                <a:latin typeface="Times New Roman" panose="02020603050405020304" pitchFamily="18" charset="0"/>
                <a:cs typeface="Times New Roman" panose="02020603050405020304" pitchFamily="18" charset="0"/>
              </a:rPr>
              <a:t>ouvertement;</a:t>
            </a:r>
            <a:endParaRPr lang="fr-FR" b="1" dirty="0" smtClean="0">
              <a:latin typeface="Times New Roman" panose="02020603050405020304" pitchFamily="18" charset="0"/>
              <a:cs typeface="Times New Roman" panose="02020603050405020304" pitchFamily="18" charset="0"/>
            </a:endParaRPr>
          </a:p>
          <a:p>
            <a:pPr marL="285750" indent="-285750" algn="just">
              <a:lnSpc>
                <a:spcPct val="150000"/>
              </a:lnSpc>
              <a:buFontTx/>
              <a:buChar char="-"/>
            </a:pPr>
            <a:r>
              <a:rPr lang="fr-FR" b="1" dirty="0" smtClean="0">
                <a:latin typeface="Times New Roman" panose="02020603050405020304" pitchFamily="18" charset="0"/>
                <a:cs typeface="Times New Roman" panose="02020603050405020304" pitchFamily="18" charset="0"/>
              </a:rPr>
              <a:t>Inspirer</a:t>
            </a:r>
            <a:r>
              <a:rPr lang="fr-FR" b="1" dirty="0">
                <a:latin typeface="Times New Roman" panose="02020603050405020304" pitchFamily="18" charset="0"/>
                <a:cs typeface="Times New Roman" panose="02020603050405020304" pitchFamily="18" charset="0"/>
              </a:rPr>
              <a:t>, encourager et reconnaître les améliorations et </a:t>
            </a:r>
            <a:r>
              <a:rPr lang="fr-FR" b="1" dirty="0" smtClean="0">
                <a:latin typeface="Times New Roman" panose="02020603050405020304" pitchFamily="18" charset="0"/>
                <a:cs typeface="Times New Roman" panose="02020603050405020304" pitchFamily="18" charset="0"/>
              </a:rPr>
              <a:t>les réalisations </a:t>
            </a:r>
            <a:r>
              <a:rPr lang="fr-FR" b="1">
                <a:latin typeface="Times New Roman" panose="02020603050405020304" pitchFamily="18" charset="0"/>
                <a:cs typeface="Times New Roman" panose="02020603050405020304" pitchFamily="18" charset="0"/>
              </a:rPr>
              <a:t>des </a:t>
            </a:r>
            <a:r>
              <a:rPr lang="fr-FR" b="1" smtClean="0">
                <a:latin typeface="Times New Roman" panose="02020603050405020304" pitchFamily="18" charset="0"/>
                <a:cs typeface="Times New Roman" panose="02020603050405020304" pitchFamily="18" charset="0"/>
              </a:rPr>
              <a:t>fournisseurs.</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686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397057602"/>
              </p:ext>
            </p:extLst>
          </p:nvPr>
        </p:nvGraphicFramePr>
        <p:xfrm>
          <a:off x="827584" y="908720"/>
          <a:ext cx="7560840" cy="5277074"/>
        </p:xfrm>
        <a:graphic>
          <a:graphicData uri="http://schemas.openxmlformats.org/drawingml/2006/table">
            <a:tbl>
              <a:tblPr>
                <a:tableStyleId>{D7AC3CCA-C797-4891-BE02-D94E43425B78}</a:tableStyleId>
              </a:tblPr>
              <a:tblGrid>
                <a:gridCol w="368822"/>
                <a:gridCol w="2007443"/>
                <a:gridCol w="2848706"/>
                <a:gridCol w="1243495"/>
                <a:gridCol w="1092374"/>
              </a:tblGrid>
              <a:tr h="272238">
                <a:tc gridSpan="5">
                  <a:txBody>
                    <a:bodyPr/>
                    <a:lstStyle/>
                    <a:p>
                      <a:pPr algn="ctr"/>
                      <a:r>
                        <a:rPr lang="en-US" sz="1800" dirty="0" err="1">
                          <a:effectLst/>
                        </a:rPr>
                        <a:t>Exigences</a:t>
                      </a:r>
                      <a:r>
                        <a:rPr lang="en-US" sz="1800" dirty="0">
                          <a:effectLst/>
                        </a:rPr>
                        <a:t> ISO 9001 : </a:t>
                      </a:r>
                      <a:r>
                        <a:rPr lang="en-US" sz="1800" dirty="0" smtClean="0">
                          <a:effectLst/>
                        </a:rPr>
                        <a:t>2015</a:t>
                      </a:r>
                      <a:endParaRPr lang="en-US" sz="1800" b="1" dirty="0">
                        <a:latin typeface="Times New Roman" panose="02020603050405020304" pitchFamily="18" charset="0"/>
                        <a:cs typeface="Times New Roman" panose="02020603050405020304" pitchFamily="18" charset="0"/>
                      </a:endParaRPr>
                    </a:p>
                  </a:txBody>
                  <a:tcPr marL="59552" marR="59552" marT="29776" marB="2977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9910">
                <a:tc>
                  <a:txBody>
                    <a:bodyPr/>
                    <a:lstStyle/>
                    <a:p>
                      <a:pPr algn="ctr"/>
                      <a:r>
                        <a:rPr lang="en-US" sz="1800">
                          <a:effectLst/>
                        </a:rPr>
                        <a:t>N°</a:t>
                      </a:r>
                      <a:endParaRPr lang="en-US" sz="1800" b="1">
                        <a:latin typeface="Times New Roman" panose="02020603050405020304" pitchFamily="18" charset="0"/>
                        <a:cs typeface="Times New Roman" panose="02020603050405020304" pitchFamily="18" charset="0"/>
                      </a:endParaRPr>
                    </a:p>
                  </a:txBody>
                  <a:tcPr marL="59552" marR="59552" marT="29776" marB="29776" anchor="ctr"/>
                </a:tc>
                <a:tc>
                  <a:txBody>
                    <a:bodyPr/>
                    <a:lstStyle/>
                    <a:p>
                      <a:pPr algn="ctr"/>
                      <a:r>
                        <a:rPr lang="en-US" sz="1800">
                          <a:effectLst/>
                        </a:rPr>
                        <a:t>Article</a:t>
                      </a:r>
                      <a:endParaRPr lang="en-US" sz="1800" b="1">
                        <a:latin typeface="Times New Roman" panose="02020603050405020304" pitchFamily="18" charset="0"/>
                        <a:cs typeface="Times New Roman" panose="02020603050405020304" pitchFamily="18" charset="0"/>
                      </a:endParaRPr>
                    </a:p>
                  </a:txBody>
                  <a:tcPr marL="59552" marR="59552" marT="29776" marB="29776" anchor="ctr"/>
                </a:tc>
                <a:tc>
                  <a:txBody>
                    <a:bodyPr/>
                    <a:lstStyle/>
                    <a:p>
                      <a:pPr algn="ctr"/>
                      <a:r>
                        <a:rPr lang="en-US" sz="1800" dirty="0">
                          <a:effectLst/>
                        </a:rPr>
                        <a:t>cycle PDCA</a:t>
                      </a:r>
                      <a:endParaRPr lang="en-US" sz="1800" b="1" dirty="0">
                        <a:latin typeface="Times New Roman" panose="02020603050405020304" pitchFamily="18" charset="0"/>
                        <a:cs typeface="Times New Roman" panose="02020603050405020304" pitchFamily="18" charset="0"/>
                      </a:endParaRPr>
                    </a:p>
                  </a:txBody>
                  <a:tcPr marL="59552" marR="59552" marT="29776" marB="29776" anchor="ctr"/>
                </a:tc>
                <a:tc>
                  <a:txBody>
                    <a:bodyPr/>
                    <a:lstStyle/>
                    <a:p>
                      <a:pPr algn="ctr"/>
                      <a:r>
                        <a:rPr lang="en-US" sz="1800" dirty="0" err="1">
                          <a:effectLst/>
                        </a:rPr>
                        <a:t>Exigences</a:t>
                      </a:r>
                      <a:r>
                        <a:rPr lang="en-US" sz="1800" dirty="0">
                          <a:effectLst/>
                        </a:rPr>
                        <a:t> N°</a:t>
                      </a:r>
                      <a:endParaRPr lang="en-US" sz="1800" b="1" dirty="0">
                        <a:latin typeface="Times New Roman" panose="02020603050405020304" pitchFamily="18" charset="0"/>
                        <a:cs typeface="Times New Roman" panose="02020603050405020304" pitchFamily="18" charset="0"/>
                      </a:endParaRPr>
                    </a:p>
                  </a:txBody>
                  <a:tcPr marL="59552" marR="59552" marT="29776" marB="29776" anchor="ctr"/>
                </a:tc>
                <a:tc>
                  <a:txBody>
                    <a:bodyPr/>
                    <a:lstStyle/>
                    <a:p>
                      <a:pPr algn="ctr"/>
                      <a:r>
                        <a:rPr lang="en-US" sz="1800">
                          <a:effectLst/>
                        </a:rPr>
                        <a:t>Nombre</a:t>
                      </a:r>
                      <a:endParaRPr lang="en-US" sz="1800" b="1">
                        <a:latin typeface="Times New Roman" panose="02020603050405020304" pitchFamily="18" charset="0"/>
                        <a:cs typeface="Times New Roman" panose="02020603050405020304" pitchFamily="18" charset="0"/>
                      </a:endParaRPr>
                    </a:p>
                  </a:txBody>
                  <a:tcPr marL="59552" marR="59552" marT="29776" marB="29776" anchor="ctr"/>
                </a:tc>
              </a:tr>
              <a:tr h="495918">
                <a:tc>
                  <a:txBody>
                    <a:bodyPr/>
                    <a:lstStyle/>
                    <a:p>
                      <a:pPr algn="ctr"/>
                      <a:r>
                        <a:rPr lang="en-US" sz="1800"/>
                        <a:t>4</a:t>
                      </a:r>
                      <a:endParaRPr lang="en-US" sz="1800" b="1">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u="none" strike="noStrike">
                          <a:effectLst/>
                          <a:hlinkClick r:id="rId2"/>
                        </a:rPr>
                        <a:t>Contexte de l'entreprise</a:t>
                      </a:r>
                      <a:endParaRPr lang="en-US" sz="1800" b="1">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u="none" strike="noStrike" dirty="0" err="1">
                          <a:effectLst/>
                          <a:hlinkClick r:id="rId2"/>
                        </a:rPr>
                        <a:t>Planifier</a:t>
                      </a:r>
                      <a:r>
                        <a:rPr lang="en-US" sz="1800" u="none" strike="noStrike" dirty="0">
                          <a:effectLst/>
                          <a:hlinkClick r:id="rId2"/>
                        </a:rPr>
                        <a:t> (Plan)</a:t>
                      </a:r>
                      <a:endParaRPr lang="en-US"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dirty="0">
                          <a:effectLst/>
                        </a:rPr>
                        <a:t>1 </a:t>
                      </a:r>
                      <a:r>
                        <a:rPr lang="en-US" sz="1800" dirty="0" smtClean="0">
                          <a:effectLst/>
                        </a:rPr>
                        <a:t>→ </a:t>
                      </a:r>
                      <a:r>
                        <a:rPr lang="en-US" sz="1800" dirty="0">
                          <a:effectLst/>
                        </a:rPr>
                        <a:t>24</a:t>
                      </a:r>
                      <a:endParaRPr lang="en-US" sz="1800" b="1" dirty="0">
                        <a:effectLst/>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a:effectLst/>
                        </a:rPr>
                        <a:t>24</a:t>
                      </a:r>
                      <a:endParaRPr lang="en-US" sz="1800" b="1">
                        <a:effectLst/>
                        <a:latin typeface="Times New Roman" panose="02020603050405020304" pitchFamily="18" charset="0"/>
                        <a:cs typeface="Times New Roman" panose="02020603050405020304" pitchFamily="18" charset="0"/>
                      </a:endParaRPr>
                    </a:p>
                  </a:txBody>
                  <a:tcPr marL="59552" marR="59552" marT="29776" marB="29776"/>
                </a:tc>
              </a:tr>
              <a:tr h="776938">
                <a:tc>
                  <a:txBody>
                    <a:bodyPr/>
                    <a:lstStyle/>
                    <a:p>
                      <a:pPr algn="ctr"/>
                      <a:r>
                        <a:rPr lang="en-US" sz="1800"/>
                        <a:t>5</a:t>
                      </a:r>
                      <a:endParaRPr lang="en-US" sz="1800" b="1">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u="none" strike="noStrike">
                          <a:effectLst/>
                          <a:hlinkClick r:id="rId3"/>
                        </a:rPr>
                        <a:t>Leadership</a:t>
                      </a:r>
                      <a:endParaRPr lang="en-US" sz="1800" b="1">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fr-FR" sz="1800" u="none" strike="noStrike" dirty="0">
                          <a:effectLst/>
                          <a:hlinkClick r:id="rId3"/>
                        </a:rPr>
                        <a:t>Planifier (Plan)</a:t>
                      </a:r>
                      <a:r>
                        <a:rPr lang="fr-FR" sz="1800" dirty="0"/>
                        <a:t>, </a:t>
                      </a:r>
                      <a:r>
                        <a:rPr lang="fr-FR" sz="1800" u="none" strike="noStrike" dirty="0" smtClean="0">
                          <a:effectLst/>
                          <a:hlinkClick r:id="rId4"/>
                        </a:rPr>
                        <a:t>Dérouler </a:t>
                      </a:r>
                      <a:r>
                        <a:rPr lang="fr-FR" sz="1800" u="none" strike="noStrike" dirty="0">
                          <a:effectLst/>
                          <a:hlinkClick r:id="rId4"/>
                        </a:rPr>
                        <a:t>(Do)</a:t>
                      </a:r>
                      <a:r>
                        <a:rPr lang="fr-FR" sz="1800" dirty="0"/>
                        <a:t>, </a:t>
                      </a:r>
                      <a:r>
                        <a:rPr lang="fr-FR" sz="1800" u="none" strike="noStrike" dirty="0">
                          <a:effectLst/>
                          <a:hlinkClick r:id="rId5"/>
                        </a:rPr>
                        <a:t>Comparer (Check)</a:t>
                      </a:r>
                      <a:r>
                        <a:rPr lang="fr-FR" sz="1800" dirty="0"/>
                        <a:t>, </a:t>
                      </a:r>
                      <a:r>
                        <a:rPr lang="fr-FR" sz="1800" u="none" strike="noStrike" dirty="0">
                          <a:effectLst/>
                          <a:hlinkClick r:id="rId6"/>
                        </a:rPr>
                        <a:t>Agir (</a:t>
                      </a:r>
                      <a:r>
                        <a:rPr lang="fr-FR" sz="1800" u="none" strike="noStrike" dirty="0" err="1">
                          <a:effectLst/>
                          <a:hlinkClick r:id="rId6"/>
                        </a:rPr>
                        <a:t>Act</a:t>
                      </a:r>
                      <a:r>
                        <a:rPr lang="fr-FR" sz="1800" u="none" strike="noStrike" dirty="0">
                          <a:effectLst/>
                          <a:hlinkClick r:id="rId6"/>
                        </a:rPr>
                        <a:t>)</a:t>
                      </a:r>
                      <a:endParaRPr lang="fr-FR"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dirty="0"/>
                        <a:t>25 </a:t>
                      </a:r>
                      <a:r>
                        <a:rPr lang="en-US" sz="1800" dirty="0" smtClean="0"/>
                        <a:t>→ </a:t>
                      </a:r>
                      <a:r>
                        <a:rPr lang="en-US" sz="1800" dirty="0"/>
                        <a:t>50</a:t>
                      </a:r>
                      <a:endParaRPr lang="en-US"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a:t>26</a:t>
                      </a:r>
                      <a:endParaRPr lang="en-US" sz="1800" b="1">
                        <a:latin typeface="Times New Roman" panose="02020603050405020304" pitchFamily="18" charset="0"/>
                        <a:cs typeface="Times New Roman" panose="02020603050405020304" pitchFamily="18" charset="0"/>
                      </a:endParaRPr>
                    </a:p>
                  </a:txBody>
                  <a:tcPr marL="59552" marR="59552" marT="29776" marB="29776"/>
                </a:tc>
              </a:tr>
              <a:tr h="339910">
                <a:tc>
                  <a:txBody>
                    <a:bodyPr/>
                    <a:lstStyle/>
                    <a:p>
                      <a:pPr algn="ctr"/>
                      <a:r>
                        <a:rPr lang="en-US" sz="1800"/>
                        <a:t>6</a:t>
                      </a:r>
                      <a:endParaRPr lang="en-US" sz="1800" b="1">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u="none" strike="noStrike">
                          <a:effectLst/>
                          <a:hlinkClick r:id="rId7"/>
                        </a:rPr>
                        <a:t>Planification</a:t>
                      </a:r>
                      <a:endParaRPr lang="en-US" sz="1800" b="1">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u="none" strike="noStrike" dirty="0" err="1">
                          <a:effectLst/>
                          <a:hlinkClick r:id="rId7"/>
                        </a:rPr>
                        <a:t>Planifier</a:t>
                      </a:r>
                      <a:r>
                        <a:rPr lang="en-US" sz="1800" u="none" strike="noStrike" dirty="0">
                          <a:effectLst/>
                          <a:hlinkClick r:id="rId7"/>
                        </a:rPr>
                        <a:t> (Plan)</a:t>
                      </a:r>
                      <a:endParaRPr lang="en-US"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dirty="0" smtClean="0"/>
                        <a:t>51 →77</a:t>
                      </a:r>
                      <a:endParaRPr lang="en-US"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dirty="0"/>
                        <a:t>27</a:t>
                      </a:r>
                      <a:endParaRPr lang="en-US" sz="1800" b="1" dirty="0">
                        <a:latin typeface="Times New Roman" panose="02020603050405020304" pitchFamily="18" charset="0"/>
                        <a:cs typeface="Times New Roman" panose="02020603050405020304" pitchFamily="18" charset="0"/>
                      </a:endParaRPr>
                    </a:p>
                  </a:txBody>
                  <a:tcPr marL="59552" marR="59552" marT="29776" marB="29776"/>
                </a:tc>
              </a:tr>
              <a:tr h="339910">
                <a:tc>
                  <a:txBody>
                    <a:bodyPr/>
                    <a:lstStyle/>
                    <a:p>
                      <a:pPr algn="ctr"/>
                      <a:r>
                        <a:rPr lang="en-US" sz="1800"/>
                        <a:t>7</a:t>
                      </a:r>
                      <a:endParaRPr lang="en-US" sz="1800" b="1">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u="none" strike="noStrike">
                          <a:effectLst/>
                          <a:hlinkClick r:id="rId8"/>
                        </a:rPr>
                        <a:t>Support</a:t>
                      </a:r>
                      <a:endParaRPr lang="en-US" sz="1800" b="1">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u="none" strike="noStrike" dirty="0" err="1">
                          <a:effectLst/>
                          <a:hlinkClick r:id="rId4"/>
                        </a:rPr>
                        <a:t>Dérouler</a:t>
                      </a:r>
                      <a:r>
                        <a:rPr lang="en-US" sz="1800" u="none" strike="noStrike" dirty="0">
                          <a:effectLst/>
                          <a:hlinkClick r:id="rId4"/>
                        </a:rPr>
                        <a:t> (Do)</a:t>
                      </a:r>
                      <a:endParaRPr lang="en-US"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dirty="0"/>
                        <a:t>78 </a:t>
                      </a:r>
                      <a:r>
                        <a:rPr lang="en-US" sz="1800" dirty="0" smtClean="0"/>
                        <a:t> →120</a:t>
                      </a:r>
                      <a:endParaRPr lang="en-US"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a:t>43</a:t>
                      </a:r>
                      <a:endParaRPr lang="en-US" sz="1800" b="1">
                        <a:latin typeface="Times New Roman" panose="02020603050405020304" pitchFamily="18" charset="0"/>
                        <a:cs typeface="Times New Roman" panose="02020603050405020304" pitchFamily="18" charset="0"/>
                      </a:endParaRPr>
                    </a:p>
                  </a:txBody>
                  <a:tcPr marL="59552" marR="59552" marT="29776" marB="29776"/>
                </a:tc>
              </a:tr>
              <a:tr h="719597">
                <a:tc>
                  <a:txBody>
                    <a:bodyPr/>
                    <a:lstStyle/>
                    <a:p>
                      <a:pPr algn="ctr"/>
                      <a:r>
                        <a:rPr lang="en-US" sz="1800" dirty="0"/>
                        <a:t>8</a:t>
                      </a:r>
                      <a:endParaRPr lang="en-US"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u="none" strike="noStrike">
                          <a:effectLst/>
                          <a:hlinkClick r:id="rId4"/>
                        </a:rPr>
                        <a:t>Réalisation des activités opérationnelles</a:t>
                      </a:r>
                      <a:endParaRPr lang="en-US" sz="1800" b="1">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u="none" strike="noStrike" dirty="0" err="1">
                          <a:effectLst/>
                          <a:hlinkClick r:id="rId4"/>
                        </a:rPr>
                        <a:t>Dérouler</a:t>
                      </a:r>
                      <a:r>
                        <a:rPr lang="en-US" sz="1800" u="none" strike="noStrike" dirty="0">
                          <a:effectLst/>
                          <a:hlinkClick r:id="rId4"/>
                        </a:rPr>
                        <a:t> (Do)</a:t>
                      </a:r>
                      <a:endParaRPr lang="en-US"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dirty="0"/>
                        <a:t>121 </a:t>
                      </a:r>
                      <a:r>
                        <a:rPr lang="en-US" sz="1800" dirty="0" smtClean="0"/>
                        <a:t> →248</a:t>
                      </a:r>
                      <a:endParaRPr lang="en-US"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dirty="0"/>
                        <a:t>128</a:t>
                      </a:r>
                      <a:endParaRPr lang="en-US" sz="1800" b="1" dirty="0">
                        <a:latin typeface="Times New Roman" panose="02020603050405020304" pitchFamily="18" charset="0"/>
                        <a:cs typeface="Times New Roman" panose="02020603050405020304" pitchFamily="18" charset="0"/>
                      </a:endParaRPr>
                    </a:p>
                  </a:txBody>
                  <a:tcPr marL="59552" marR="59552" marT="29776" marB="29776"/>
                </a:tc>
              </a:tr>
              <a:tr h="495918">
                <a:tc>
                  <a:txBody>
                    <a:bodyPr/>
                    <a:lstStyle/>
                    <a:p>
                      <a:pPr algn="ctr"/>
                      <a:r>
                        <a:rPr lang="en-US" sz="1800"/>
                        <a:t>9</a:t>
                      </a:r>
                      <a:endParaRPr lang="en-US" sz="1800" b="1">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u="none" strike="noStrike">
                          <a:effectLst/>
                          <a:hlinkClick r:id="rId5"/>
                        </a:rPr>
                        <a:t>Évaluation des performances</a:t>
                      </a:r>
                      <a:endParaRPr lang="en-US" sz="1800" b="1">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u="none" strike="noStrike" dirty="0">
                          <a:effectLst/>
                          <a:hlinkClick r:id="rId5"/>
                        </a:rPr>
                        <a:t>Comparer (Check)</a:t>
                      </a:r>
                      <a:endParaRPr lang="en-US"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dirty="0"/>
                        <a:t>249 </a:t>
                      </a:r>
                      <a:r>
                        <a:rPr lang="en-US" sz="1800" dirty="0" smtClean="0"/>
                        <a:t> →291</a:t>
                      </a:r>
                      <a:endParaRPr lang="en-US"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dirty="0"/>
                        <a:t>43</a:t>
                      </a:r>
                      <a:endParaRPr lang="en-US" sz="1800" b="1" dirty="0">
                        <a:latin typeface="Times New Roman" panose="02020603050405020304" pitchFamily="18" charset="0"/>
                        <a:cs typeface="Times New Roman" panose="02020603050405020304" pitchFamily="18" charset="0"/>
                      </a:endParaRPr>
                    </a:p>
                  </a:txBody>
                  <a:tcPr marL="59552" marR="59552" marT="29776" marB="29776"/>
                </a:tc>
              </a:tr>
              <a:tr h="339910">
                <a:tc>
                  <a:txBody>
                    <a:bodyPr/>
                    <a:lstStyle/>
                    <a:p>
                      <a:pPr algn="ctr"/>
                      <a:r>
                        <a:rPr lang="en-US" sz="1800"/>
                        <a:t>10</a:t>
                      </a:r>
                      <a:endParaRPr lang="en-US" sz="1800" b="1">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u="none" strike="noStrike">
                          <a:effectLst/>
                          <a:hlinkClick r:id="rId6"/>
                        </a:rPr>
                        <a:t>Amélioration</a:t>
                      </a:r>
                      <a:endParaRPr lang="en-US" sz="1800" b="1">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u="none" strike="noStrike" dirty="0" err="1">
                          <a:effectLst/>
                          <a:hlinkClick r:id="rId6"/>
                        </a:rPr>
                        <a:t>Agir</a:t>
                      </a:r>
                      <a:r>
                        <a:rPr lang="en-US" sz="1800" u="none" strike="noStrike" dirty="0">
                          <a:effectLst/>
                          <a:hlinkClick r:id="rId6"/>
                        </a:rPr>
                        <a:t> (Act)</a:t>
                      </a:r>
                      <a:endParaRPr lang="en-US"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dirty="0"/>
                        <a:t>292 </a:t>
                      </a:r>
                      <a:r>
                        <a:rPr lang="en-US" sz="1800" dirty="0" smtClean="0"/>
                        <a:t>→309</a:t>
                      </a:r>
                      <a:endParaRPr lang="en-US" sz="1800" b="1" dirty="0">
                        <a:latin typeface="Times New Roman" panose="02020603050405020304" pitchFamily="18" charset="0"/>
                        <a:cs typeface="Times New Roman" panose="02020603050405020304" pitchFamily="18" charset="0"/>
                      </a:endParaRPr>
                    </a:p>
                  </a:txBody>
                  <a:tcPr marL="59552" marR="59552" marT="29776" marB="29776"/>
                </a:tc>
                <a:tc>
                  <a:txBody>
                    <a:bodyPr/>
                    <a:lstStyle/>
                    <a:p>
                      <a:pPr algn="ctr"/>
                      <a:r>
                        <a:rPr lang="en-US" sz="1800" dirty="0"/>
                        <a:t>18</a:t>
                      </a:r>
                      <a:endParaRPr lang="en-US" sz="1800" b="1" dirty="0">
                        <a:latin typeface="Times New Roman" panose="02020603050405020304" pitchFamily="18" charset="0"/>
                        <a:cs typeface="Times New Roman" panose="02020603050405020304" pitchFamily="18" charset="0"/>
                      </a:endParaRPr>
                    </a:p>
                  </a:txBody>
                  <a:tcPr marL="59552" marR="59552" marT="29776" marB="29776"/>
                </a:tc>
              </a:tr>
              <a:tr h="272238">
                <a:tc gridSpan="4">
                  <a:txBody>
                    <a:bodyPr/>
                    <a:lstStyle/>
                    <a:p>
                      <a:pPr algn="ctr"/>
                      <a:r>
                        <a:rPr lang="en-US" sz="1800" dirty="0">
                          <a:effectLst/>
                        </a:rPr>
                        <a:t>Total</a:t>
                      </a:r>
                      <a:endParaRPr lang="en-US" sz="1800" b="1" dirty="0">
                        <a:latin typeface="Times New Roman" panose="02020603050405020304" pitchFamily="18" charset="0"/>
                        <a:cs typeface="Times New Roman" panose="02020603050405020304" pitchFamily="18" charset="0"/>
                      </a:endParaRPr>
                    </a:p>
                  </a:txBody>
                  <a:tcPr marL="59552" marR="59552" marT="29776" marB="29776"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800" b="1" dirty="0">
                        <a:latin typeface="Times New Roman" panose="02020603050405020304" pitchFamily="18" charset="0"/>
                        <a:cs typeface="Times New Roman" panose="02020603050405020304" pitchFamily="18" charset="0"/>
                      </a:endParaRPr>
                    </a:p>
                  </a:txBody>
                  <a:tcPr marL="59552" marR="59552" marT="29776" marB="29776"/>
                </a:tc>
              </a:tr>
            </a:tbl>
          </a:graphicData>
        </a:graphic>
      </p:graphicFrame>
      <p:sp>
        <p:nvSpPr>
          <p:cNvPr id="5" name="Rectangle 4"/>
          <p:cNvSpPr/>
          <p:nvPr/>
        </p:nvSpPr>
        <p:spPr>
          <a:xfrm>
            <a:off x="539552" y="260648"/>
            <a:ext cx="7416824" cy="369332"/>
          </a:xfrm>
          <a:prstGeom prst="rect">
            <a:avLst/>
          </a:prstGeom>
        </p:spPr>
        <p:txBody>
          <a:bodyPr wrap="square">
            <a:spAutoFit/>
          </a:bodyPr>
          <a:lstStyle/>
          <a:p>
            <a:r>
              <a:rPr lang="fr-FR" b="1" dirty="0" smtClean="0">
                <a:solidFill>
                  <a:srgbClr val="FF0000"/>
                </a:solidFill>
                <a:effectLst>
                  <a:outerShdw blurRad="38100" dist="38100" dir="2700000" algn="tl">
                    <a:srgbClr val="000000">
                      <a:alpha val="43137"/>
                    </a:srgbClr>
                  </a:outerShdw>
                </a:effectLst>
              </a:rPr>
              <a:t>Les exigences dans les articles et paragraphes de la norme ISO 9001 2015</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1218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313"/>
            <a:ext cx="8352419" cy="5905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2816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0"/>
          <p:cNvSpPr>
            <a:spLocks noChangeArrowheads="1"/>
          </p:cNvSpPr>
          <p:nvPr/>
        </p:nvSpPr>
        <p:spPr bwMode="auto">
          <a:xfrm>
            <a:off x="0" y="0"/>
            <a:ext cx="5410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fr-FR" altLang="fr-FR" b="1">
                <a:latin typeface="Times New Roman" pitchFamily="18" charset="0"/>
                <a:cs typeface="Times New Roman" pitchFamily="18" charset="0"/>
              </a:rPr>
              <a:t>Selon la Norme Internationale ISO </a:t>
            </a:r>
            <a:r>
              <a:rPr lang="fr-FR" altLang="fr-FR" b="1" smtClean="0">
                <a:latin typeface="Times New Roman" pitchFamily="18" charset="0"/>
                <a:cs typeface="Times New Roman" pitchFamily="18" charset="0"/>
              </a:rPr>
              <a:t>9000 v 2015</a:t>
            </a:r>
            <a:endParaRPr lang="fr-FR" altLang="fr-FR" b="1">
              <a:latin typeface="Times New Roman" pitchFamily="18" charset="0"/>
              <a:cs typeface="Times New Roman" pitchFamily="18" charset="0"/>
            </a:endParaRPr>
          </a:p>
        </p:txBody>
      </p:sp>
      <p:sp>
        <p:nvSpPr>
          <p:cNvPr id="3" name="Text Box 31"/>
          <p:cNvSpPr txBox="1">
            <a:spLocks noChangeArrowheads="1"/>
          </p:cNvSpPr>
          <p:nvPr/>
        </p:nvSpPr>
        <p:spPr bwMode="auto">
          <a:xfrm>
            <a:off x="0" y="12144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b="1">
                <a:latin typeface="Times New Roman" pitchFamily="18" charset="0"/>
                <a:cs typeface="Times New Roman" pitchFamily="18" charset="0"/>
              </a:rPr>
              <a:t>	Caractéristique Intrinsèque: Elle n'est pas attribuée «permanente dans quelque chose».</a:t>
            </a:r>
            <a:endParaRPr lang="fr-FR" altLang="fr-FR">
              <a:latin typeface="Times New Roman" pitchFamily="18" charset="0"/>
              <a:cs typeface="Times New Roman" pitchFamily="18" charset="0"/>
            </a:endParaRPr>
          </a:p>
        </p:txBody>
      </p:sp>
      <p:sp>
        <p:nvSpPr>
          <p:cNvPr id="4" name="Text Box 35"/>
          <p:cNvSpPr txBox="1">
            <a:spLocks noChangeArrowheads="1"/>
          </p:cNvSpPr>
          <p:nvPr/>
        </p:nvSpPr>
        <p:spPr bwMode="auto">
          <a:xfrm>
            <a:off x="0" y="17859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fr-FR" altLang="fr-FR" b="1">
                <a:latin typeface="Times New Roman" pitchFamily="18" charset="0"/>
                <a:cs typeface="Times New Roman" pitchFamily="18" charset="0"/>
              </a:rPr>
              <a:t>	La qualité est devenue un </a:t>
            </a:r>
            <a:r>
              <a:rPr lang="fr-FR" altLang="fr-FR" b="1">
                <a:solidFill>
                  <a:srgbClr val="FF0000"/>
                </a:solidFill>
                <a:latin typeface="Times New Roman" pitchFamily="18" charset="0"/>
                <a:cs typeface="Times New Roman" pitchFamily="18" charset="0"/>
              </a:rPr>
              <a:t>impératif vital</a:t>
            </a:r>
            <a:r>
              <a:rPr lang="fr-FR" altLang="fr-FR" b="1">
                <a:latin typeface="Times New Roman" pitchFamily="18" charset="0"/>
                <a:cs typeface="Times New Roman" pitchFamily="18" charset="0"/>
              </a:rPr>
              <a:t> de compétitivité, de pérennité et de développement durable de l’entreprise.</a:t>
            </a:r>
          </a:p>
        </p:txBody>
      </p:sp>
      <p:sp>
        <p:nvSpPr>
          <p:cNvPr id="5" name="Rectangle 54"/>
          <p:cNvSpPr>
            <a:spLocks noChangeArrowheads="1"/>
          </p:cNvSpPr>
          <p:nvPr/>
        </p:nvSpPr>
        <p:spPr bwMode="auto">
          <a:xfrm>
            <a:off x="0" y="50006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b="1">
                <a:latin typeface="Times New Roman" pitchFamily="18" charset="0"/>
                <a:cs typeface="Times New Roman" pitchFamily="18" charset="0"/>
              </a:rPr>
              <a:t>	La qualité: «L’aptitude d’un ensemble de caractéristiques intrinsèques à satisfaire des exigences».</a:t>
            </a:r>
            <a:endParaRPr lang="fr-FR" altLang="fr-FR">
              <a:latin typeface="Times New Roman" pitchFamily="18" charset="0"/>
              <a:cs typeface="Times New Roman" pitchFamily="18" charset="0"/>
            </a:endParaRPr>
          </a:p>
        </p:txBody>
      </p:sp>
      <p:grpSp>
        <p:nvGrpSpPr>
          <p:cNvPr id="6" name="Group 34"/>
          <p:cNvGrpSpPr>
            <a:grpSpLocks/>
          </p:cNvGrpSpPr>
          <p:nvPr/>
        </p:nvGrpSpPr>
        <p:grpSpPr bwMode="auto">
          <a:xfrm>
            <a:off x="2476500" y="3779838"/>
            <a:ext cx="4767263" cy="1905000"/>
            <a:chOff x="2901" y="3064"/>
            <a:chExt cx="6240" cy="3000"/>
          </a:xfrm>
        </p:grpSpPr>
        <p:sp>
          <p:nvSpPr>
            <p:cNvPr id="7" name="Oval 35"/>
            <p:cNvSpPr>
              <a:spLocks noChangeArrowheads="1"/>
            </p:cNvSpPr>
            <p:nvPr/>
          </p:nvSpPr>
          <p:spPr bwMode="auto">
            <a:xfrm>
              <a:off x="5421" y="3784"/>
              <a:ext cx="1264" cy="120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sz="1100" b="1">
                <a:solidFill>
                  <a:srgbClr val="FF0000"/>
                </a:solidFill>
                <a:latin typeface="Albertus Medium" pitchFamily="34" charset="0"/>
              </a:endParaRPr>
            </a:p>
            <a:p>
              <a:pPr eaLnBrk="1" hangingPunct="1"/>
              <a:r>
                <a:rPr lang="fr-FR" altLang="fr-FR" sz="1100" b="1">
                  <a:solidFill>
                    <a:srgbClr val="FF0000"/>
                  </a:solidFill>
                  <a:latin typeface="Albertus Medium" pitchFamily="34" charset="0"/>
                </a:rPr>
                <a:t>Qualité</a:t>
              </a:r>
            </a:p>
          </p:txBody>
        </p:sp>
        <p:sp>
          <p:nvSpPr>
            <p:cNvPr id="8" name="Line 36"/>
            <p:cNvSpPr>
              <a:spLocks noChangeShapeType="1"/>
            </p:cNvSpPr>
            <p:nvPr/>
          </p:nvSpPr>
          <p:spPr bwMode="auto">
            <a:xfrm flipH="1">
              <a:off x="6021" y="4984"/>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9" name="Group 37"/>
            <p:cNvGrpSpPr>
              <a:grpSpLocks/>
            </p:cNvGrpSpPr>
            <p:nvPr/>
          </p:nvGrpSpPr>
          <p:grpSpPr bwMode="auto">
            <a:xfrm>
              <a:off x="2901" y="3064"/>
              <a:ext cx="2880" cy="2955"/>
              <a:chOff x="2901" y="3064"/>
              <a:chExt cx="2880" cy="2955"/>
            </a:xfrm>
          </p:grpSpPr>
          <p:sp>
            <p:nvSpPr>
              <p:cNvPr id="21" name="Line 38"/>
              <p:cNvSpPr>
                <a:spLocks noChangeShapeType="1"/>
              </p:cNvSpPr>
              <p:nvPr/>
            </p:nvSpPr>
            <p:spPr bwMode="auto">
              <a:xfrm flipH="1" flipV="1">
                <a:off x="5421" y="3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 name="Line 39"/>
              <p:cNvSpPr>
                <a:spLocks noChangeShapeType="1"/>
              </p:cNvSpPr>
              <p:nvPr/>
            </p:nvSpPr>
            <p:spPr bwMode="auto">
              <a:xfrm flipH="1" flipV="1">
                <a:off x="4941" y="3784"/>
                <a:ext cx="48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 name="Line 40"/>
              <p:cNvSpPr>
                <a:spLocks noChangeShapeType="1"/>
              </p:cNvSpPr>
              <p:nvPr/>
            </p:nvSpPr>
            <p:spPr bwMode="auto">
              <a:xfrm flipH="1">
                <a:off x="5061" y="4504"/>
                <a:ext cx="36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 name="Line 41"/>
              <p:cNvSpPr>
                <a:spLocks noChangeShapeType="1"/>
              </p:cNvSpPr>
              <p:nvPr/>
            </p:nvSpPr>
            <p:spPr bwMode="auto">
              <a:xfrm flipH="1">
                <a:off x="5061" y="4864"/>
                <a:ext cx="480" cy="4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 name="Line 42"/>
              <p:cNvSpPr>
                <a:spLocks noChangeShapeType="1"/>
              </p:cNvSpPr>
              <p:nvPr/>
            </p:nvSpPr>
            <p:spPr bwMode="auto">
              <a:xfrm flipH="1">
                <a:off x="5269" y="4984"/>
                <a:ext cx="512" cy="10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6" name="Line 43"/>
              <p:cNvSpPr>
                <a:spLocks noChangeShapeType="1"/>
              </p:cNvSpPr>
              <p:nvPr/>
            </p:nvSpPr>
            <p:spPr bwMode="auto">
              <a:xfrm flipH="1">
                <a:off x="2901" y="3064"/>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 name="Line 44"/>
              <p:cNvSpPr>
                <a:spLocks noChangeShapeType="1"/>
              </p:cNvSpPr>
              <p:nvPr/>
            </p:nvSpPr>
            <p:spPr bwMode="auto">
              <a:xfrm flipH="1">
                <a:off x="2901" y="3784"/>
                <a:ext cx="2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 name="Line 45"/>
              <p:cNvSpPr>
                <a:spLocks noChangeShapeType="1"/>
              </p:cNvSpPr>
              <p:nvPr/>
            </p:nvSpPr>
            <p:spPr bwMode="auto">
              <a:xfrm flipH="1">
                <a:off x="2901" y="4624"/>
                <a:ext cx="21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9" name="Line 46"/>
              <p:cNvSpPr>
                <a:spLocks noChangeShapeType="1"/>
              </p:cNvSpPr>
              <p:nvPr/>
            </p:nvSpPr>
            <p:spPr bwMode="auto">
              <a:xfrm flipH="1">
                <a:off x="2901" y="5344"/>
                <a:ext cx="21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 name="Line 47"/>
              <p:cNvSpPr>
                <a:spLocks noChangeShapeType="1"/>
              </p:cNvSpPr>
              <p:nvPr/>
            </p:nvSpPr>
            <p:spPr bwMode="auto">
              <a:xfrm flipH="1">
                <a:off x="2901" y="6019"/>
                <a:ext cx="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10" name="Group 48"/>
            <p:cNvGrpSpPr>
              <a:grpSpLocks/>
            </p:cNvGrpSpPr>
            <p:nvPr/>
          </p:nvGrpSpPr>
          <p:grpSpPr bwMode="auto">
            <a:xfrm flipH="1">
              <a:off x="6261" y="3064"/>
              <a:ext cx="2880" cy="2760"/>
              <a:chOff x="2901" y="3064"/>
              <a:chExt cx="2880" cy="2760"/>
            </a:xfrm>
          </p:grpSpPr>
          <p:sp>
            <p:nvSpPr>
              <p:cNvPr id="11" name="Line 49"/>
              <p:cNvSpPr>
                <a:spLocks noChangeShapeType="1"/>
              </p:cNvSpPr>
              <p:nvPr/>
            </p:nvSpPr>
            <p:spPr bwMode="auto">
              <a:xfrm flipH="1" flipV="1">
                <a:off x="5421" y="3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 name="Line 50"/>
              <p:cNvSpPr>
                <a:spLocks noChangeShapeType="1"/>
              </p:cNvSpPr>
              <p:nvPr/>
            </p:nvSpPr>
            <p:spPr bwMode="auto">
              <a:xfrm flipH="1" flipV="1">
                <a:off x="4941" y="3784"/>
                <a:ext cx="48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 name="Line 51"/>
              <p:cNvSpPr>
                <a:spLocks noChangeShapeType="1"/>
              </p:cNvSpPr>
              <p:nvPr/>
            </p:nvSpPr>
            <p:spPr bwMode="auto">
              <a:xfrm flipH="1">
                <a:off x="5061" y="4504"/>
                <a:ext cx="360" cy="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 name="Line 52"/>
              <p:cNvSpPr>
                <a:spLocks noChangeShapeType="1"/>
              </p:cNvSpPr>
              <p:nvPr/>
            </p:nvSpPr>
            <p:spPr bwMode="auto">
              <a:xfrm flipH="1">
                <a:off x="5061" y="4864"/>
                <a:ext cx="480" cy="4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 name="Line 53"/>
              <p:cNvSpPr>
                <a:spLocks noChangeShapeType="1"/>
              </p:cNvSpPr>
              <p:nvPr/>
            </p:nvSpPr>
            <p:spPr bwMode="auto">
              <a:xfrm flipH="1">
                <a:off x="5301" y="4984"/>
                <a:ext cx="480" cy="8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 name="Line 54"/>
              <p:cNvSpPr>
                <a:spLocks noChangeShapeType="1"/>
              </p:cNvSpPr>
              <p:nvPr/>
            </p:nvSpPr>
            <p:spPr bwMode="auto">
              <a:xfrm flipH="1">
                <a:off x="2901" y="3064"/>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 name="Line 55"/>
              <p:cNvSpPr>
                <a:spLocks noChangeShapeType="1"/>
              </p:cNvSpPr>
              <p:nvPr/>
            </p:nvSpPr>
            <p:spPr bwMode="auto">
              <a:xfrm flipH="1">
                <a:off x="2901" y="3784"/>
                <a:ext cx="2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 name="Line 56"/>
              <p:cNvSpPr>
                <a:spLocks noChangeShapeType="1"/>
              </p:cNvSpPr>
              <p:nvPr/>
            </p:nvSpPr>
            <p:spPr bwMode="auto">
              <a:xfrm flipH="1">
                <a:off x="2901" y="4624"/>
                <a:ext cx="21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 name="Line 57"/>
              <p:cNvSpPr>
                <a:spLocks noChangeShapeType="1"/>
              </p:cNvSpPr>
              <p:nvPr/>
            </p:nvSpPr>
            <p:spPr bwMode="auto">
              <a:xfrm flipH="1">
                <a:off x="2901" y="5344"/>
                <a:ext cx="21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 name="Line 58"/>
              <p:cNvSpPr>
                <a:spLocks noChangeShapeType="1"/>
              </p:cNvSpPr>
              <p:nvPr/>
            </p:nvSpPr>
            <p:spPr bwMode="auto">
              <a:xfrm flipH="1">
                <a:off x="2901" y="5824"/>
                <a:ext cx="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sp>
        <p:nvSpPr>
          <p:cNvPr id="41" name="Text Box 69"/>
          <p:cNvSpPr txBox="1">
            <a:spLocks noChangeArrowheads="1"/>
          </p:cNvSpPr>
          <p:nvPr/>
        </p:nvSpPr>
        <p:spPr bwMode="auto">
          <a:xfrm>
            <a:off x="1857375" y="3429000"/>
            <a:ext cx="2714625" cy="298450"/>
          </a:xfrm>
          <a:prstGeom prst="rect">
            <a:avLst/>
          </a:prstGeom>
          <a:noFill/>
          <a:ln w="9525">
            <a:noFill/>
            <a:miter lim="800000"/>
            <a:headEnd/>
            <a:tailEnd/>
          </a:ln>
        </p:spPr>
        <p:txBody>
          <a:bodyPr/>
          <a:lstStyle/>
          <a:p>
            <a:pPr algn="ctr">
              <a:spcAft>
                <a:spcPts val="1000"/>
              </a:spcAft>
              <a:defRPr/>
            </a:pPr>
            <a:r>
              <a:rPr lang="fr-FR" sz="1200" b="1" dirty="0">
                <a:solidFill>
                  <a:schemeClr val="accent5">
                    <a:lumMod val="50000"/>
                  </a:schemeClr>
                </a:solidFill>
                <a:latin typeface="Albertus Medium" pitchFamily="34" charset="0"/>
              </a:rPr>
              <a:t>1</a:t>
            </a:r>
            <a:r>
              <a:rPr lang="fr-FR" sz="1200" b="1" dirty="0">
                <a:latin typeface="Albertus Medium" pitchFamily="34" charset="0"/>
              </a:rPr>
              <a:t> : Recherche et Etude de marché</a:t>
            </a:r>
          </a:p>
        </p:txBody>
      </p:sp>
      <p:sp>
        <p:nvSpPr>
          <p:cNvPr id="42" name="Text Box 70"/>
          <p:cNvSpPr txBox="1">
            <a:spLocks noChangeArrowheads="1"/>
          </p:cNvSpPr>
          <p:nvPr/>
        </p:nvSpPr>
        <p:spPr bwMode="auto">
          <a:xfrm>
            <a:off x="4908550" y="3441700"/>
            <a:ext cx="3592513" cy="369888"/>
          </a:xfrm>
          <a:prstGeom prst="rect">
            <a:avLst/>
          </a:prstGeom>
          <a:noFill/>
          <a:ln w="9525">
            <a:noFill/>
            <a:miter lim="800000"/>
            <a:headEnd/>
            <a:tailEnd/>
          </a:ln>
        </p:spPr>
        <p:txBody>
          <a:bodyPr/>
          <a:lstStyle/>
          <a:p>
            <a:pPr algn="ctr">
              <a:spcAft>
                <a:spcPts val="1000"/>
              </a:spcAft>
              <a:defRPr/>
            </a:pPr>
            <a:r>
              <a:rPr lang="fr-FR" sz="1200" b="1" dirty="0">
                <a:solidFill>
                  <a:schemeClr val="accent5">
                    <a:lumMod val="50000"/>
                  </a:schemeClr>
                </a:solidFill>
                <a:latin typeface="Albertus Medium" pitchFamily="34" charset="0"/>
              </a:rPr>
              <a:t>2</a:t>
            </a:r>
            <a:r>
              <a:rPr lang="fr-FR" sz="1200" b="1" dirty="0">
                <a:latin typeface="Albertus Medium" pitchFamily="34" charset="0"/>
              </a:rPr>
              <a:t> : Conception et Développement du produit</a:t>
            </a:r>
          </a:p>
        </p:txBody>
      </p:sp>
      <p:sp>
        <p:nvSpPr>
          <p:cNvPr id="43" name="Text Box 71"/>
          <p:cNvSpPr txBox="1">
            <a:spLocks noChangeArrowheads="1"/>
          </p:cNvSpPr>
          <p:nvPr/>
        </p:nvSpPr>
        <p:spPr bwMode="auto">
          <a:xfrm>
            <a:off x="5367338" y="3971925"/>
            <a:ext cx="2133600" cy="457200"/>
          </a:xfrm>
          <a:prstGeom prst="rect">
            <a:avLst/>
          </a:prstGeom>
          <a:noFill/>
          <a:ln w="9525">
            <a:noFill/>
            <a:miter lim="800000"/>
            <a:headEnd/>
            <a:tailEnd/>
          </a:ln>
        </p:spPr>
        <p:txBody>
          <a:bodyPr/>
          <a:lstStyle/>
          <a:p>
            <a:pPr algn="ctr">
              <a:spcAft>
                <a:spcPts val="1000"/>
              </a:spcAft>
              <a:defRPr/>
            </a:pPr>
            <a:r>
              <a:rPr lang="fr-FR" sz="1200" b="1" dirty="0">
                <a:solidFill>
                  <a:schemeClr val="accent5">
                    <a:lumMod val="50000"/>
                  </a:schemeClr>
                </a:solidFill>
                <a:latin typeface="Albertus Medium" pitchFamily="34" charset="0"/>
              </a:rPr>
              <a:t>3</a:t>
            </a:r>
            <a:r>
              <a:rPr lang="fr-FR" sz="1200" b="1" dirty="0">
                <a:latin typeface="Albertus Medium" pitchFamily="34" charset="0"/>
              </a:rPr>
              <a:t> :  Approvisionnement</a:t>
            </a:r>
          </a:p>
        </p:txBody>
      </p:sp>
      <p:sp>
        <p:nvSpPr>
          <p:cNvPr id="44" name="Text Box 72"/>
          <p:cNvSpPr txBox="1">
            <a:spLocks noChangeArrowheads="1"/>
          </p:cNvSpPr>
          <p:nvPr/>
        </p:nvSpPr>
        <p:spPr bwMode="auto">
          <a:xfrm>
            <a:off x="5595938" y="4329113"/>
            <a:ext cx="3262312" cy="457200"/>
          </a:xfrm>
          <a:prstGeom prst="rect">
            <a:avLst/>
          </a:prstGeom>
          <a:noFill/>
          <a:ln w="9525">
            <a:noFill/>
            <a:miter lim="800000"/>
            <a:headEnd/>
            <a:tailEnd/>
          </a:ln>
        </p:spPr>
        <p:txBody>
          <a:bodyPr/>
          <a:lstStyle/>
          <a:p>
            <a:pPr algn="ctr">
              <a:spcAft>
                <a:spcPts val="1000"/>
              </a:spcAft>
              <a:defRPr/>
            </a:pPr>
            <a:r>
              <a:rPr lang="fr-FR" sz="1200" b="1" dirty="0">
                <a:solidFill>
                  <a:schemeClr val="accent5">
                    <a:lumMod val="50000"/>
                  </a:schemeClr>
                </a:solidFill>
                <a:latin typeface="Albertus Medium" pitchFamily="34" charset="0"/>
              </a:rPr>
              <a:t>4</a:t>
            </a:r>
            <a:r>
              <a:rPr lang="fr-FR" sz="1200" b="1" dirty="0">
                <a:latin typeface="Albertus Medium" pitchFamily="34" charset="0"/>
              </a:rPr>
              <a:t> : Préparation et Développement des procédés</a:t>
            </a:r>
          </a:p>
        </p:txBody>
      </p:sp>
      <p:sp>
        <p:nvSpPr>
          <p:cNvPr id="45" name="Text Box 73"/>
          <p:cNvSpPr txBox="1">
            <a:spLocks noChangeArrowheads="1"/>
          </p:cNvSpPr>
          <p:nvPr/>
        </p:nvSpPr>
        <p:spPr bwMode="auto">
          <a:xfrm>
            <a:off x="5595938" y="4933950"/>
            <a:ext cx="1833562" cy="457200"/>
          </a:xfrm>
          <a:prstGeom prst="rect">
            <a:avLst/>
          </a:prstGeom>
          <a:noFill/>
          <a:ln w="9525">
            <a:noFill/>
            <a:miter lim="800000"/>
            <a:headEnd/>
            <a:tailEnd/>
          </a:ln>
        </p:spPr>
        <p:txBody>
          <a:bodyPr/>
          <a:lstStyle/>
          <a:p>
            <a:pPr algn="ctr">
              <a:spcAft>
                <a:spcPts val="1000"/>
              </a:spcAft>
              <a:defRPr/>
            </a:pPr>
            <a:r>
              <a:rPr lang="fr-FR" sz="1200" b="1" dirty="0">
                <a:solidFill>
                  <a:schemeClr val="accent5">
                    <a:lumMod val="50000"/>
                  </a:schemeClr>
                </a:solidFill>
                <a:latin typeface="Albertus Medium" pitchFamily="34" charset="0"/>
              </a:rPr>
              <a:t>5</a:t>
            </a:r>
            <a:r>
              <a:rPr lang="fr-FR" sz="1200" b="1" dirty="0">
                <a:latin typeface="Albertus Medium" pitchFamily="34" charset="0"/>
              </a:rPr>
              <a:t>:  Production</a:t>
            </a:r>
          </a:p>
        </p:txBody>
      </p:sp>
      <p:sp>
        <p:nvSpPr>
          <p:cNvPr id="46" name="Text Box 74"/>
          <p:cNvSpPr txBox="1">
            <a:spLocks noChangeArrowheads="1"/>
          </p:cNvSpPr>
          <p:nvPr/>
        </p:nvSpPr>
        <p:spPr bwMode="auto">
          <a:xfrm>
            <a:off x="5413375" y="5286375"/>
            <a:ext cx="2730500" cy="457200"/>
          </a:xfrm>
          <a:prstGeom prst="rect">
            <a:avLst/>
          </a:prstGeom>
          <a:noFill/>
          <a:ln w="9525">
            <a:noFill/>
            <a:miter lim="800000"/>
            <a:headEnd/>
            <a:tailEnd/>
          </a:ln>
        </p:spPr>
        <p:txBody>
          <a:bodyPr/>
          <a:lstStyle/>
          <a:p>
            <a:pPr algn="ctr">
              <a:spcAft>
                <a:spcPts val="1000"/>
              </a:spcAft>
              <a:defRPr/>
            </a:pPr>
            <a:r>
              <a:rPr lang="fr-FR" sz="1200" b="1" dirty="0">
                <a:solidFill>
                  <a:schemeClr val="accent5">
                    <a:lumMod val="50000"/>
                  </a:schemeClr>
                </a:solidFill>
                <a:latin typeface="Albertus Medium" pitchFamily="34" charset="0"/>
              </a:rPr>
              <a:t>6</a:t>
            </a:r>
            <a:r>
              <a:rPr lang="fr-FR" sz="1200" b="1" dirty="0">
                <a:latin typeface="Albertus Medium" pitchFamily="34" charset="0"/>
              </a:rPr>
              <a:t> : Contrôle final, Examen et essais</a:t>
            </a:r>
          </a:p>
          <a:p>
            <a:pPr>
              <a:defRPr/>
            </a:pPr>
            <a:endParaRPr lang="fr-FR" sz="1200" b="1" dirty="0">
              <a:latin typeface="Albertus Medium" pitchFamily="34" charset="0"/>
            </a:endParaRPr>
          </a:p>
        </p:txBody>
      </p:sp>
      <p:sp>
        <p:nvSpPr>
          <p:cNvPr id="47" name="Text Box 75"/>
          <p:cNvSpPr txBox="1">
            <a:spLocks noChangeArrowheads="1"/>
          </p:cNvSpPr>
          <p:nvPr/>
        </p:nvSpPr>
        <p:spPr bwMode="auto">
          <a:xfrm>
            <a:off x="3714750" y="5727700"/>
            <a:ext cx="2500313" cy="325438"/>
          </a:xfrm>
          <a:prstGeom prst="rect">
            <a:avLst/>
          </a:prstGeom>
          <a:noFill/>
          <a:ln w="9525">
            <a:noFill/>
            <a:miter lim="800000"/>
            <a:headEnd/>
            <a:tailEnd/>
          </a:ln>
        </p:spPr>
        <p:txBody>
          <a:bodyPr/>
          <a:lstStyle/>
          <a:p>
            <a:pPr algn="ctr">
              <a:spcAft>
                <a:spcPts val="1000"/>
              </a:spcAft>
              <a:defRPr/>
            </a:pPr>
            <a:r>
              <a:rPr lang="fr-FR" sz="1200" b="1" dirty="0">
                <a:solidFill>
                  <a:schemeClr val="accent5">
                    <a:lumMod val="50000"/>
                  </a:schemeClr>
                </a:solidFill>
                <a:latin typeface="Albertus Medium" pitchFamily="34" charset="0"/>
              </a:rPr>
              <a:t>7</a:t>
            </a:r>
            <a:r>
              <a:rPr lang="fr-FR" sz="1200" b="1" dirty="0">
                <a:latin typeface="Albertus Medium" pitchFamily="34" charset="0"/>
              </a:rPr>
              <a:t> : Conditionnement et Stockage</a:t>
            </a:r>
          </a:p>
        </p:txBody>
      </p:sp>
      <p:sp>
        <p:nvSpPr>
          <p:cNvPr id="48" name="Text Box 76"/>
          <p:cNvSpPr txBox="1">
            <a:spLocks noChangeArrowheads="1"/>
          </p:cNvSpPr>
          <p:nvPr/>
        </p:nvSpPr>
        <p:spPr bwMode="auto">
          <a:xfrm>
            <a:off x="2143125" y="4005064"/>
            <a:ext cx="2286000" cy="457200"/>
          </a:xfrm>
          <a:prstGeom prst="rect">
            <a:avLst/>
          </a:prstGeom>
          <a:noFill/>
          <a:ln w="9525">
            <a:noFill/>
            <a:miter lim="800000"/>
            <a:headEnd/>
            <a:tailEnd/>
          </a:ln>
        </p:spPr>
        <p:txBody>
          <a:bodyPr/>
          <a:lstStyle/>
          <a:p>
            <a:pPr algn="ctr">
              <a:spcAft>
                <a:spcPts val="1000"/>
              </a:spcAft>
              <a:defRPr/>
            </a:pPr>
            <a:r>
              <a:rPr lang="fr-FR" sz="1200" b="1" dirty="0">
                <a:solidFill>
                  <a:schemeClr val="accent5">
                    <a:lumMod val="50000"/>
                  </a:schemeClr>
                </a:solidFill>
                <a:latin typeface="Albertus Medium" pitchFamily="34" charset="0"/>
              </a:rPr>
              <a:t>11</a:t>
            </a:r>
            <a:r>
              <a:rPr lang="fr-FR" sz="1200" b="1" dirty="0">
                <a:latin typeface="Albertus Medium" pitchFamily="34" charset="0"/>
              </a:rPr>
              <a:t> : Mise au rebut en fin de vie</a:t>
            </a:r>
          </a:p>
          <a:p>
            <a:pPr>
              <a:defRPr/>
            </a:pPr>
            <a:endParaRPr lang="fr-FR" sz="1200" b="1" dirty="0">
              <a:latin typeface="Albertus Medium" pitchFamily="34" charset="0"/>
            </a:endParaRPr>
          </a:p>
        </p:txBody>
      </p:sp>
      <p:sp>
        <p:nvSpPr>
          <p:cNvPr id="49" name="Text Box 77"/>
          <p:cNvSpPr txBox="1">
            <a:spLocks noChangeArrowheads="1"/>
          </p:cNvSpPr>
          <p:nvPr/>
        </p:nvSpPr>
        <p:spPr bwMode="auto">
          <a:xfrm>
            <a:off x="1143000" y="4555976"/>
            <a:ext cx="3214688" cy="457200"/>
          </a:xfrm>
          <a:prstGeom prst="rect">
            <a:avLst/>
          </a:prstGeom>
          <a:noFill/>
          <a:ln w="9525">
            <a:noFill/>
            <a:miter lim="800000"/>
            <a:headEnd/>
            <a:tailEnd/>
          </a:ln>
        </p:spPr>
        <p:txBody>
          <a:bodyPr/>
          <a:lstStyle/>
          <a:p>
            <a:pPr algn="ctr">
              <a:spcAft>
                <a:spcPts val="1000"/>
              </a:spcAft>
              <a:defRPr/>
            </a:pPr>
            <a:r>
              <a:rPr lang="fr-FR" sz="1200" b="1" dirty="0">
                <a:solidFill>
                  <a:schemeClr val="accent5">
                    <a:lumMod val="50000"/>
                  </a:schemeClr>
                </a:solidFill>
                <a:latin typeface="Albertus Medium" pitchFamily="34" charset="0"/>
              </a:rPr>
              <a:t>10</a:t>
            </a:r>
            <a:r>
              <a:rPr lang="fr-FR" sz="1200" b="1" dirty="0">
                <a:latin typeface="Albertus Medium" pitchFamily="34" charset="0"/>
              </a:rPr>
              <a:t> : Assistance Technique et Maintenance</a:t>
            </a:r>
          </a:p>
        </p:txBody>
      </p:sp>
      <p:sp>
        <p:nvSpPr>
          <p:cNvPr id="50" name="Text Box 78"/>
          <p:cNvSpPr txBox="1">
            <a:spLocks noChangeArrowheads="1"/>
          </p:cNvSpPr>
          <p:nvPr/>
        </p:nvSpPr>
        <p:spPr bwMode="auto">
          <a:xfrm>
            <a:off x="1143000" y="4913313"/>
            <a:ext cx="2786063" cy="457200"/>
          </a:xfrm>
          <a:prstGeom prst="rect">
            <a:avLst/>
          </a:prstGeom>
          <a:noFill/>
          <a:ln w="9525">
            <a:noFill/>
            <a:miter lim="800000"/>
            <a:headEnd/>
            <a:tailEnd/>
          </a:ln>
        </p:spPr>
        <p:txBody>
          <a:bodyPr/>
          <a:lstStyle/>
          <a:p>
            <a:pPr algn="ctr">
              <a:spcAft>
                <a:spcPts val="1000"/>
              </a:spcAft>
              <a:defRPr/>
            </a:pPr>
            <a:r>
              <a:rPr lang="fr-FR" sz="1200" b="1" dirty="0">
                <a:solidFill>
                  <a:schemeClr val="accent5">
                    <a:lumMod val="50000"/>
                  </a:schemeClr>
                </a:solidFill>
                <a:latin typeface="Albertus Medium" pitchFamily="34" charset="0"/>
              </a:rPr>
              <a:t>9</a:t>
            </a:r>
            <a:r>
              <a:rPr lang="fr-FR" sz="1200" b="1" dirty="0">
                <a:latin typeface="Albertus Medium" pitchFamily="34" charset="0"/>
              </a:rPr>
              <a:t>:  Installation et Mise en service</a:t>
            </a:r>
          </a:p>
        </p:txBody>
      </p:sp>
      <p:sp>
        <p:nvSpPr>
          <p:cNvPr id="51" name="Text Box 79"/>
          <p:cNvSpPr txBox="1">
            <a:spLocks noChangeArrowheads="1"/>
          </p:cNvSpPr>
          <p:nvPr/>
        </p:nvSpPr>
        <p:spPr bwMode="auto">
          <a:xfrm>
            <a:off x="2000250" y="5299075"/>
            <a:ext cx="1857375" cy="457200"/>
          </a:xfrm>
          <a:prstGeom prst="rect">
            <a:avLst/>
          </a:prstGeom>
          <a:noFill/>
          <a:ln w="9525">
            <a:noFill/>
            <a:miter lim="800000"/>
            <a:headEnd/>
            <a:tailEnd/>
          </a:ln>
        </p:spPr>
        <p:txBody>
          <a:bodyPr/>
          <a:lstStyle/>
          <a:p>
            <a:pPr algn="ctr">
              <a:spcAft>
                <a:spcPts val="1000"/>
              </a:spcAft>
              <a:defRPr/>
            </a:pPr>
            <a:r>
              <a:rPr lang="fr-FR" sz="1200" b="1" dirty="0">
                <a:solidFill>
                  <a:schemeClr val="accent5">
                    <a:lumMod val="50000"/>
                  </a:schemeClr>
                </a:solidFill>
                <a:latin typeface="Albertus Medium" pitchFamily="34" charset="0"/>
              </a:rPr>
              <a:t>8</a:t>
            </a:r>
            <a:r>
              <a:rPr lang="fr-FR" sz="1200" b="1" dirty="0">
                <a:latin typeface="Albertus Medium" pitchFamily="34" charset="0"/>
              </a:rPr>
              <a:t> : Vente et Distribution</a:t>
            </a:r>
          </a:p>
        </p:txBody>
      </p:sp>
      <p:sp>
        <p:nvSpPr>
          <p:cNvPr id="52" name="Rectangle 80"/>
          <p:cNvSpPr>
            <a:spLocks noChangeArrowheads="1"/>
          </p:cNvSpPr>
          <p:nvPr/>
        </p:nvSpPr>
        <p:spPr bwMode="auto">
          <a:xfrm>
            <a:off x="3429000" y="6202363"/>
            <a:ext cx="3063875" cy="369887"/>
          </a:xfrm>
          <a:prstGeom prst="rect">
            <a:avLst/>
          </a:prstGeom>
          <a:noFill/>
          <a:ln w="9525">
            <a:noFill/>
            <a:miter lim="800000"/>
            <a:headEnd/>
            <a:tailEnd/>
          </a:ln>
        </p:spPr>
        <p:txBody>
          <a:bodyPr wrap="none">
            <a:spAutoFit/>
          </a:bodyPr>
          <a:lstStyle/>
          <a:p>
            <a:pPr hangingPunct="0">
              <a:defRPr/>
            </a:pPr>
            <a:r>
              <a:rPr lang="fr-FR" b="1" i="1" u="sng" dirty="0">
                <a:solidFill>
                  <a:schemeClr val="accent5">
                    <a:lumMod val="50000"/>
                  </a:schemeClr>
                </a:solidFill>
                <a:latin typeface="Times New Roman" pitchFamily="18" charset="0"/>
                <a:cs typeface="Times New Roman" pitchFamily="18" charset="0"/>
              </a:rPr>
              <a:t>Vie d’un produit en 11 étapes</a:t>
            </a:r>
          </a:p>
        </p:txBody>
      </p:sp>
      <p:sp>
        <p:nvSpPr>
          <p:cNvPr id="53" name="ZoneTexte 82"/>
          <p:cNvSpPr txBox="1">
            <a:spLocks noChangeArrowheads="1"/>
          </p:cNvSpPr>
          <p:nvPr/>
        </p:nvSpPr>
        <p:spPr bwMode="auto">
          <a:xfrm>
            <a:off x="2500313" y="2714625"/>
            <a:ext cx="4786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i="1" u="sng">
                <a:latin typeface="Times New Roman" pitchFamily="18" charset="0"/>
                <a:cs typeface="Times New Roman" pitchFamily="18" charset="0"/>
              </a:rPr>
              <a:t>Boucle de la qualité d’après la norme ISO 9004.</a:t>
            </a:r>
            <a:endParaRPr lang="fr-FR" altLang="fr-FR" i="1" u="sng">
              <a:latin typeface="Times New Roman" pitchFamily="18" charset="0"/>
              <a:cs typeface="Times New Roman" pitchFamily="18" charset="0"/>
            </a:endParaRPr>
          </a:p>
        </p:txBody>
      </p:sp>
    </p:spTree>
    <p:extLst>
      <p:ext uri="{BB962C8B-B14F-4D97-AF65-F5344CB8AC3E}">
        <p14:creationId xmlns:p14="http://schemas.microsoft.com/office/powerpoint/2010/main" val="387017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checkerboard(across)">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checkerboard(across)">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checkerboard(across)">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checkerboard(across)">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checkerboard(across)">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checkerboard(across)">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checkerboard(across)">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checkerboard(across)">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checkerboard(across)">
                                      <p:cBhvr>
                                        <p:cTn id="72" dur="500"/>
                                        <p:tgtEl>
                                          <p:spTgt spid="51"/>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checkerboard(across)">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checkerboard(across)">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checkerboard(across)">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checkerboard(across)">
                                      <p:cBhvr>
                                        <p:cTn id="9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41" grpId="0" autoUpdateAnimBg="0"/>
      <p:bldP spid="42" grpId="0" autoUpdateAnimBg="0"/>
      <p:bldP spid="43" grpId="0" autoUpdateAnimBg="0"/>
      <p:bldP spid="44" grpId="0" autoUpdateAnimBg="0"/>
      <p:bldP spid="45" grpId="0" autoUpdateAnimBg="0"/>
      <p:bldP spid="46" grpId="0" autoUpdateAnimBg="0"/>
      <p:bldP spid="47" grpId="0" autoUpdateAnimBg="0"/>
      <p:bldP spid="48" grpId="0" autoUpdateAnimBg="0"/>
      <p:bldP spid="49" grpId="0" autoUpdateAnimBg="0"/>
      <p:bldP spid="50" grpId="0" autoUpdateAnimBg="0"/>
      <p:bldP spid="51" grpId="0" autoUpdateAnimBg="0"/>
      <p:bldP spid="52" grpId="0" autoUpdateAnimBg="0"/>
      <p:bldP spid="5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64" y="75982"/>
            <a:ext cx="2586221" cy="369332"/>
          </a:xfrm>
          <a:prstGeom prst="rect">
            <a:avLst/>
          </a:prstGeom>
        </p:spPr>
        <p:txBody>
          <a:bodyPr wrap="none">
            <a:spAutoFit/>
          </a:bodyPr>
          <a:lstStyle/>
          <a:p>
            <a:r>
              <a:rPr lang="fr-FR" b="1" dirty="0">
                <a:solidFill>
                  <a:srgbClr val="FF0000"/>
                </a:solidFill>
                <a:effectLst>
                  <a:outerShdw blurRad="38100" dist="38100" dir="2700000" algn="tl">
                    <a:srgbClr val="000000">
                      <a:alpha val="43137"/>
                    </a:srgbClr>
                  </a:outerShdw>
                </a:effectLst>
              </a:rPr>
              <a:t>Le cycle PDCA de Deming</a:t>
            </a:r>
            <a:endParaRPr lang="en-US"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27364" y="5890046"/>
            <a:ext cx="9116635" cy="646331"/>
          </a:xfrm>
          <a:prstGeom prst="rect">
            <a:avLst/>
          </a:prstGeom>
        </p:spPr>
        <p:txBody>
          <a:bodyPr wrap="square">
            <a:spAutoFit/>
          </a:bodyPr>
          <a:lstStyle/>
          <a:p>
            <a:pPr algn="just"/>
            <a:r>
              <a:rPr lang="fr-FR" b="1" i="1" smtClean="0">
                <a:latin typeface="Times New Roman" panose="02020603050405020304" pitchFamily="18" charset="0"/>
                <a:cs typeface="Times New Roman" panose="02020603050405020304" pitchFamily="18" charset="0"/>
              </a:rPr>
              <a:t>Remarque: Toute </a:t>
            </a:r>
            <a:r>
              <a:rPr lang="fr-FR" b="1" i="1" dirty="0">
                <a:latin typeface="Times New Roman" panose="02020603050405020304" pitchFamily="18" charset="0"/>
                <a:cs typeface="Times New Roman" panose="02020603050405020304" pitchFamily="18" charset="0"/>
              </a:rPr>
              <a:t>exigence normalement commence par "</a:t>
            </a:r>
            <a:r>
              <a:rPr lang="fr-FR" b="1" i="1">
                <a:latin typeface="Times New Roman" panose="02020603050405020304" pitchFamily="18" charset="0"/>
                <a:cs typeface="Times New Roman" panose="02020603050405020304" pitchFamily="18" charset="0"/>
              </a:rPr>
              <a:t>Il </a:t>
            </a:r>
            <a:r>
              <a:rPr lang="fr-FR" b="1" i="1" smtClean="0">
                <a:latin typeface="Times New Roman" panose="02020603050405020304" pitchFamily="18" charset="0"/>
                <a:cs typeface="Times New Roman" panose="02020603050405020304" pitchFamily="18" charset="0"/>
              </a:rPr>
              <a:t>faut..." </a:t>
            </a:r>
            <a:r>
              <a:rPr lang="fr-FR" b="1" i="1" dirty="0">
                <a:latin typeface="Times New Roman" panose="02020603050405020304" pitchFamily="18" charset="0"/>
                <a:cs typeface="Times New Roman" panose="02020603050405020304" pitchFamily="18" charset="0"/>
              </a:rPr>
              <a:t>ou "</a:t>
            </a:r>
            <a:r>
              <a:rPr lang="fr-FR" b="1" i="1">
                <a:latin typeface="Times New Roman" panose="02020603050405020304" pitchFamily="18" charset="0"/>
                <a:cs typeface="Times New Roman" panose="02020603050405020304" pitchFamily="18" charset="0"/>
              </a:rPr>
              <a:t>L'entreprise </a:t>
            </a:r>
            <a:r>
              <a:rPr lang="fr-FR" b="1" i="1" smtClean="0">
                <a:latin typeface="Times New Roman" panose="02020603050405020304" pitchFamily="18" charset="0"/>
                <a:cs typeface="Times New Roman" panose="02020603050405020304" pitchFamily="18" charset="0"/>
              </a:rPr>
              <a:t>doit...". </a:t>
            </a:r>
            <a:r>
              <a:rPr lang="fr-FR" b="1" i="1" dirty="0">
                <a:latin typeface="Times New Roman" panose="02020603050405020304" pitchFamily="18" charset="0"/>
                <a:cs typeface="Times New Roman" panose="02020603050405020304" pitchFamily="18" charset="0"/>
              </a:rPr>
              <a:t>Pour simplifier nous présentons les exigences directement en commençant avec le verbe.</a:t>
            </a:r>
            <a:r>
              <a:rPr lang="fr-FR"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635" y="2967335"/>
            <a:ext cx="4117529"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908720"/>
            <a:ext cx="1512168" cy="1560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5436096" y="1076543"/>
            <a:ext cx="2808312" cy="1200329"/>
          </a:xfrm>
          <a:prstGeom prst="rect">
            <a:avLst/>
          </a:prstGeom>
          <a:noFill/>
        </p:spPr>
        <p:txBody>
          <a:bodyPr wrap="square" rtlCol="0">
            <a:spAutoFit/>
          </a:bodyPr>
          <a:lstStyle/>
          <a:p>
            <a:r>
              <a:rPr lang="fr-FR" b="1" dirty="0" smtClean="0">
                <a:solidFill>
                  <a:schemeClr val="accent1">
                    <a:lumMod val="75000"/>
                  </a:schemeClr>
                </a:solidFill>
              </a:rPr>
              <a:t>4. contexte de l’organisme</a:t>
            </a:r>
          </a:p>
          <a:p>
            <a:r>
              <a:rPr lang="fr-FR" b="1" dirty="0" smtClean="0">
                <a:solidFill>
                  <a:schemeClr val="accent1">
                    <a:lumMod val="75000"/>
                  </a:schemeClr>
                </a:solidFill>
              </a:rPr>
              <a:t>5. Leadership</a:t>
            </a:r>
          </a:p>
          <a:p>
            <a:r>
              <a:rPr lang="fr-FR" b="1" dirty="0" smtClean="0">
                <a:solidFill>
                  <a:schemeClr val="accent1">
                    <a:lumMod val="75000"/>
                  </a:schemeClr>
                </a:solidFill>
              </a:rPr>
              <a:t>6. Planification</a:t>
            </a:r>
          </a:p>
          <a:p>
            <a:r>
              <a:rPr lang="fr-FR" b="1" dirty="0" smtClean="0">
                <a:solidFill>
                  <a:schemeClr val="accent1">
                    <a:lumMod val="75000"/>
                  </a:schemeClr>
                </a:solidFill>
              </a:rPr>
              <a:t>7. Support</a:t>
            </a:r>
            <a:endParaRPr lang="en-US" b="1" dirty="0">
              <a:solidFill>
                <a:schemeClr val="accent1">
                  <a:lumMod val="75000"/>
                </a:schemeClr>
              </a:solidFill>
            </a:endParaRPr>
          </a:p>
        </p:txBody>
      </p:sp>
      <p:sp>
        <p:nvSpPr>
          <p:cNvPr id="12" name="ZoneTexte 11"/>
          <p:cNvSpPr txBox="1"/>
          <p:nvPr/>
        </p:nvSpPr>
        <p:spPr>
          <a:xfrm>
            <a:off x="4832313" y="2452246"/>
            <a:ext cx="4283966" cy="369332"/>
          </a:xfrm>
          <a:prstGeom prst="rect">
            <a:avLst/>
          </a:prstGeom>
          <a:noFill/>
        </p:spPr>
        <p:txBody>
          <a:bodyPr wrap="square" rtlCol="0">
            <a:spAutoFit/>
          </a:bodyPr>
          <a:lstStyle/>
          <a:p>
            <a:r>
              <a:rPr lang="fr-FR" b="1" dirty="0" smtClean="0">
                <a:solidFill>
                  <a:schemeClr val="tx2">
                    <a:lumMod val="60000"/>
                    <a:lumOff val="40000"/>
                  </a:schemeClr>
                </a:solidFill>
              </a:rPr>
              <a:t>8</a:t>
            </a:r>
            <a:r>
              <a:rPr lang="fr-FR" b="1" smtClean="0">
                <a:solidFill>
                  <a:schemeClr val="tx2">
                    <a:lumMod val="60000"/>
                    <a:lumOff val="40000"/>
                  </a:schemeClr>
                </a:solidFill>
              </a:rPr>
              <a:t>. Réalisation des activités opérationnelles</a:t>
            </a:r>
            <a:endParaRPr lang="en-US" b="1" dirty="0">
              <a:solidFill>
                <a:schemeClr val="tx2">
                  <a:lumMod val="60000"/>
                  <a:lumOff val="40000"/>
                </a:schemeClr>
              </a:solidFill>
            </a:endParaRPr>
          </a:p>
        </p:txBody>
      </p:sp>
      <p:sp>
        <p:nvSpPr>
          <p:cNvPr id="13" name="ZoneTexte 12"/>
          <p:cNvSpPr txBox="1"/>
          <p:nvPr/>
        </p:nvSpPr>
        <p:spPr>
          <a:xfrm>
            <a:off x="1245433" y="2339588"/>
            <a:ext cx="3182551" cy="369332"/>
          </a:xfrm>
          <a:prstGeom prst="rect">
            <a:avLst/>
          </a:prstGeom>
          <a:noFill/>
        </p:spPr>
        <p:txBody>
          <a:bodyPr wrap="square" rtlCol="0">
            <a:spAutoFit/>
          </a:bodyPr>
          <a:lstStyle/>
          <a:p>
            <a:r>
              <a:rPr lang="fr-FR" b="1" dirty="0" smtClean="0">
                <a:solidFill>
                  <a:schemeClr val="accent4">
                    <a:lumMod val="60000"/>
                    <a:lumOff val="40000"/>
                  </a:schemeClr>
                </a:solidFill>
              </a:rPr>
              <a:t>9</a:t>
            </a:r>
            <a:r>
              <a:rPr lang="fr-FR" b="1" smtClean="0">
                <a:solidFill>
                  <a:schemeClr val="accent4">
                    <a:lumMod val="60000"/>
                    <a:lumOff val="40000"/>
                  </a:schemeClr>
                </a:solidFill>
              </a:rPr>
              <a:t>. Evaluation des </a:t>
            </a:r>
            <a:r>
              <a:rPr lang="fr-FR" b="1" dirty="0" smtClean="0">
                <a:solidFill>
                  <a:schemeClr val="accent4">
                    <a:lumMod val="60000"/>
                    <a:lumOff val="40000"/>
                  </a:schemeClr>
                </a:solidFill>
              </a:rPr>
              <a:t>performances</a:t>
            </a:r>
            <a:endParaRPr lang="en-US" b="1" dirty="0">
              <a:solidFill>
                <a:schemeClr val="accent4">
                  <a:lumMod val="60000"/>
                  <a:lumOff val="40000"/>
                </a:schemeClr>
              </a:solidFill>
            </a:endParaRPr>
          </a:p>
        </p:txBody>
      </p:sp>
      <p:sp>
        <p:nvSpPr>
          <p:cNvPr id="14" name="ZoneTexte 13"/>
          <p:cNvSpPr txBox="1"/>
          <p:nvPr/>
        </p:nvSpPr>
        <p:spPr>
          <a:xfrm>
            <a:off x="1979712" y="1403484"/>
            <a:ext cx="1804266" cy="369332"/>
          </a:xfrm>
          <a:prstGeom prst="rect">
            <a:avLst/>
          </a:prstGeom>
          <a:noFill/>
        </p:spPr>
        <p:txBody>
          <a:bodyPr wrap="square" rtlCol="0">
            <a:spAutoFit/>
          </a:bodyPr>
          <a:lstStyle/>
          <a:p>
            <a:r>
              <a:rPr lang="fr-FR" b="1" dirty="0" smtClean="0">
                <a:solidFill>
                  <a:srgbClr val="FF3300"/>
                </a:solidFill>
              </a:rPr>
              <a:t>10. Amélioration</a:t>
            </a:r>
            <a:endParaRPr lang="en-US" b="1" dirty="0">
              <a:solidFill>
                <a:srgbClr val="FF3300"/>
              </a:solidFill>
            </a:endParaRPr>
          </a:p>
        </p:txBody>
      </p:sp>
      <p:sp>
        <p:nvSpPr>
          <p:cNvPr id="15" name="ZoneTexte 14"/>
          <p:cNvSpPr txBox="1"/>
          <p:nvPr/>
        </p:nvSpPr>
        <p:spPr>
          <a:xfrm>
            <a:off x="3203848" y="116632"/>
            <a:ext cx="2736304" cy="923330"/>
          </a:xfrm>
          <a:prstGeom prst="rect">
            <a:avLst/>
          </a:prstGeom>
          <a:noFill/>
        </p:spPr>
        <p:txBody>
          <a:bodyPr wrap="square" rtlCol="0">
            <a:spAutoFit/>
          </a:bodyPr>
          <a:lstStyle/>
          <a:p>
            <a:pPr marL="342900" indent="-342900">
              <a:buAutoNum type="arabicPeriod"/>
            </a:pPr>
            <a:r>
              <a:rPr lang="fr-FR" b="1" dirty="0" smtClean="0">
                <a:solidFill>
                  <a:srgbClr val="00B0F0"/>
                </a:solidFill>
              </a:rPr>
              <a:t>Domaine d’application</a:t>
            </a:r>
          </a:p>
          <a:p>
            <a:pPr marL="342900" indent="-342900">
              <a:buAutoNum type="arabicPeriod"/>
            </a:pPr>
            <a:r>
              <a:rPr lang="fr-FR" b="1" dirty="0" smtClean="0">
                <a:solidFill>
                  <a:srgbClr val="00B0F0"/>
                </a:solidFill>
              </a:rPr>
              <a:t>Références normatives</a:t>
            </a:r>
          </a:p>
          <a:p>
            <a:pPr marL="342900" indent="-342900">
              <a:buAutoNum type="arabicPeriod"/>
            </a:pPr>
            <a:r>
              <a:rPr lang="fr-FR" b="1" dirty="0" smtClean="0">
                <a:solidFill>
                  <a:srgbClr val="00B0F0"/>
                </a:solidFill>
              </a:rPr>
              <a:t>Termes et définitions</a:t>
            </a:r>
            <a:endParaRPr lang="en-US" b="1" dirty="0">
              <a:solidFill>
                <a:srgbClr val="00B0F0"/>
              </a:solidFill>
            </a:endParaRPr>
          </a:p>
        </p:txBody>
      </p:sp>
    </p:spTree>
    <p:extLst>
      <p:ext uri="{BB962C8B-B14F-4D97-AF65-F5344CB8AC3E}">
        <p14:creationId xmlns:p14="http://schemas.microsoft.com/office/powerpoint/2010/main" val="2775293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008"/>
            <a:ext cx="6732240" cy="707886"/>
          </a:xfrm>
          <a:prstGeom prst="rect">
            <a:avLst/>
          </a:prstGeom>
        </p:spPr>
        <p:txBody>
          <a:bodyPr wrap="square">
            <a:spAutoFit/>
          </a:bodyPr>
          <a:lstStyle/>
          <a:p>
            <a:pPr marL="457200" indent="-457200">
              <a:spcBef>
                <a:spcPts val="1200"/>
              </a:spcBef>
              <a:spcAft>
                <a:spcPts val="300"/>
              </a:spcAft>
              <a:tabLst>
                <a:tab pos="457200" algn="l"/>
                <a:tab pos="449580" algn="l"/>
              </a:tabLst>
            </a:pPr>
            <a:r>
              <a:rPr lang="fr-FR" sz="2000" b="1" kern="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HLS: La structure universelle des normes de management</a:t>
            </a:r>
            <a:endParaRPr lang="fr-FR" sz="2000" b="1" kern="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2000"/>
              </a:lnSpc>
              <a:spcBef>
                <a:spcPts val="65"/>
              </a:spcBef>
              <a:spcAft>
                <a:spcPts val="0"/>
              </a:spcAft>
            </a:pPr>
            <a:r>
              <a:rPr lang="fr-FR" sz="2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Qu’est-ce que la structure HLS? </a:t>
            </a:r>
            <a:endParaRPr lang="fr-FR"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0" y="908720"/>
            <a:ext cx="9144000" cy="605294"/>
          </a:xfrm>
          <a:prstGeom prst="rect">
            <a:avLst/>
          </a:prstGeom>
        </p:spPr>
        <p:txBody>
          <a:bodyPr wrap="square">
            <a:spAutoFit/>
          </a:bodyPr>
          <a:lstStyle/>
          <a:p>
            <a:pPr indent="449580" algn="just">
              <a:lnSpc>
                <a:spcPts val="2000"/>
              </a:lnSpc>
              <a:spcBef>
                <a:spcPts val="65"/>
              </a:spcBef>
              <a:spcAft>
                <a:spcPts val="0"/>
              </a:spcAft>
            </a:pPr>
            <a:r>
              <a:rPr lang="fr-F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 cadre pour les normes de système de management qui définit des définitions et termes, des structures principales et des catégories communs.</a:t>
            </a:r>
            <a:endParaRPr lang="fr-FR"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0" y="1700808"/>
            <a:ext cx="9144000" cy="1644040"/>
          </a:xfrm>
          <a:prstGeom prst="rect">
            <a:avLst/>
          </a:prstGeom>
        </p:spPr>
        <p:txBody>
          <a:bodyPr wrap="square">
            <a:spAutoFit/>
          </a:bodyPr>
          <a:lstStyle/>
          <a:p>
            <a:pPr algn="just">
              <a:lnSpc>
                <a:spcPts val="2000"/>
              </a:lnSpc>
              <a:spcBef>
                <a:spcPts val="65"/>
              </a:spcBef>
              <a:spcAft>
                <a:spcPts val="0"/>
              </a:spcAft>
            </a:pPr>
            <a:r>
              <a:rPr lang="fr-FR" sz="2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Comment est structurée la HLS?</a:t>
            </a:r>
            <a:endParaRPr lang="fr-FR"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90170" indent="367030" algn="just">
              <a:lnSpc>
                <a:spcPts val="2000"/>
              </a:lnSpc>
              <a:spcBef>
                <a:spcPts val="65"/>
              </a:spcBef>
              <a:spcAft>
                <a:spcPts val="0"/>
              </a:spcAft>
            </a:pPr>
            <a:r>
              <a:rPr lang="fr-F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structure de haut niveau proposée dans l’annexe SL pour tous les systèmes de management ISO comprend 3 articles d’introduction et 7 articles de base communs à toutes les normes de système de management. </a:t>
            </a: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La norme ISO 9001 est basée sur le concept </a:t>
            </a:r>
            <a:r>
              <a:rPr lang="fr-FR" sz="2000" b="1" dirty="0" smtClean="0">
                <a:latin typeface="Times New Roman" panose="02020603050405020304" pitchFamily="18" charset="0"/>
                <a:ea typeface="Times New Roman" panose="02020603050405020304" pitchFamily="18" charset="0"/>
                <a:cs typeface="Times New Roman" panose="02020603050405020304" pitchFamily="18" charset="0"/>
              </a:rPr>
              <a:t>PDCA. </a:t>
            </a:r>
            <a:r>
              <a:rPr lang="fr-FR" sz="2000" b="1" dirty="0">
                <a:latin typeface="Times New Roman" panose="02020603050405020304" pitchFamily="18" charset="0"/>
                <a:ea typeface="Times New Roman" panose="02020603050405020304" pitchFamily="18" charset="0"/>
                <a:cs typeface="Times New Roman" panose="02020603050405020304" pitchFamily="18" charset="0"/>
              </a:rPr>
              <a:t>La nouvelle norme inscrit le concept de PCDA dans un tout nouveau cadre (Figure ci-dessous).</a:t>
            </a:r>
            <a:endParaRPr lang="fr-FR"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448407"/>
            <a:ext cx="6048672" cy="3292961"/>
          </a:xfrm>
          <a:prstGeom prst="rect">
            <a:avLst/>
          </a:prstGeom>
          <a:noFill/>
          <a:ln>
            <a:noFill/>
          </a:ln>
        </p:spPr>
      </p:pic>
    </p:spTree>
    <p:extLst>
      <p:ext uri="{BB962C8B-B14F-4D97-AF65-F5344CB8AC3E}">
        <p14:creationId xmlns:p14="http://schemas.microsoft.com/office/powerpoint/2010/main" val="362960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1143903"/>
          </a:xfrm>
          <a:prstGeom prst="rect">
            <a:avLst/>
          </a:prstGeom>
        </p:spPr>
        <p:txBody>
          <a:bodyPr wrap="square">
            <a:spAutoFit/>
          </a:bodyPr>
          <a:lstStyle/>
          <a:p>
            <a:pPr algn="just">
              <a:lnSpc>
                <a:spcPts val="2000"/>
              </a:lnSpc>
              <a:spcBef>
                <a:spcPts val="65"/>
              </a:spcBef>
              <a:spcAft>
                <a:spcPts val="0"/>
              </a:spcAft>
            </a:pPr>
            <a:r>
              <a:rPr lang="fr-FR"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Remarques:</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2000"/>
              </a:lnSpc>
              <a:spcBef>
                <a:spcPts val="65"/>
              </a:spcBef>
              <a:spcAft>
                <a:spcPts val="0"/>
              </a:spcAft>
            </a:pPr>
            <a:r>
              <a:rPr lang="fr-FR"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L’interprétation du modèle est souple, ainsi le FDIS de l’ISO9001:2015 met le Leadership au centre du PDCA, le Soutient est associé au « Do ».</a:t>
            </a:r>
            <a:r>
              <a:rPr lang="fr-FR" b="1" kern="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2000"/>
              </a:lnSpc>
              <a:spcBef>
                <a:spcPts val="65"/>
              </a:spcBef>
              <a:spcAft>
                <a:spcPts val="0"/>
              </a:spcAft>
            </a:pPr>
            <a:r>
              <a:rPr lang="fr-FR" b="1" kern="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a:latin typeface="Times New Roman" panose="02020603050405020304" pitchFamily="18" charset="0"/>
                <a:ea typeface="Times New Roman" panose="02020603050405020304" pitchFamily="18" charset="0"/>
                <a:cs typeface="Times New Roman" panose="02020603050405020304" pitchFamily="18" charset="0"/>
              </a:rPr>
              <a:t>Toute exigence normalement commence par "Il faut..." ou "L'entreprise doit...". </a:t>
            </a:r>
            <a:endParaRPr lang="fr-F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0" y="1340768"/>
            <a:ext cx="9144000" cy="1913344"/>
          </a:xfrm>
          <a:prstGeom prst="rect">
            <a:avLst/>
          </a:prstGeom>
        </p:spPr>
        <p:txBody>
          <a:bodyPr wrap="square">
            <a:spAutoFit/>
          </a:bodyPr>
          <a:lstStyle/>
          <a:p>
            <a:pPr algn="just">
              <a:lnSpc>
                <a:spcPts val="2000"/>
              </a:lnSpc>
              <a:spcBef>
                <a:spcPts val="65"/>
              </a:spcBef>
              <a:spcAft>
                <a:spcPts val="0"/>
              </a:spcAft>
            </a:pPr>
            <a:r>
              <a:rPr lang="fr-FR" b="1" u="sng" dirty="0">
                <a:latin typeface="Times New Roman" panose="02020603050405020304" pitchFamily="18" charset="0"/>
                <a:ea typeface="Times New Roman" panose="02020603050405020304" pitchFamily="18" charset="0"/>
                <a:cs typeface="Times New Roman" panose="02020603050405020304" pitchFamily="18" charset="0"/>
              </a:rPr>
              <a:t>Chapitre 1. </a:t>
            </a:r>
            <a:r>
              <a:rPr lang="fr-FR" b="1" dirty="0">
                <a:latin typeface="Times New Roman" panose="02020603050405020304" pitchFamily="18" charset="0"/>
                <a:ea typeface="Times New Roman" panose="02020603050405020304" pitchFamily="18" charset="0"/>
                <a:cs typeface="Times New Roman" panose="02020603050405020304" pitchFamily="18" charset="0"/>
              </a:rPr>
              <a:t>Domaine d’application</a:t>
            </a:r>
          </a:p>
          <a:p>
            <a:pPr indent="449580" algn="just">
              <a:lnSpc>
                <a:spcPts val="2000"/>
              </a:lnSpc>
              <a:spcBef>
                <a:spcPts val="65"/>
              </a:spcBef>
              <a:spcAft>
                <a:spcPts val="0"/>
              </a:spcAft>
            </a:pP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Définir le domaine d’application revient à définir le quoi (ce qu’apporte la norme) et le qui (pour qui la norme est utile).</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ts val="2000"/>
              </a:lnSpc>
              <a:spcBef>
                <a:spcPts val="65"/>
              </a:spcBef>
              <a:spcAft>
                <a:spcPts val="0"/>
              </a:spcAft>
            </a:pP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Dans le cas de l’ISO 9001:2015, la norme propose des exigences pour le management de la qualité, elle est destinée aux organismes devant démontrer leur aptitude à fournir des produits et services conformes aux exigences (exigences des clients mais aussi légales et réglementaires) et à accroître la satisfaction client.</a:t>
            </a:r>
            <a:endParaRPr lang="fr-F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0" y="3429000"/>
            <a:ext cx="9144000" cy="1179810"/>
          </a:xfrm>
          <a:prstGeom prst="rect">
            <a:avLst/>
          </a:prstGeom>
        </p:spPr>
        <p:txBody>
          <a:bodyPr wrap="square">
            <a:spAutoFit/>
          </a:bodyPr>
          <a:lstStyle/>
          <a:p>
            <a:pPr algn="just">
              <a:lnSpc>
                <a:spcPts val="2000"/>
              </a:lnSpc>
              <a:spcBef>
                <a:spcPts val="65"/>
              </a:spcBef>
              <a:spcAft>
                <a:spcPts val="0"/>
              </a:spcAft>
            </a:pPr>
            <a:r>
              <a:rPr lang="fr-FR" b="1" u="sng" dirty="0">
                <a:latin typeface="Times New Roman" panose="02020603050405020304" pitchFamily="18" charset="0"/>
                <a:ea typeface="Times New Roman" panose="02020603050405020304" pitchFamily="18" charset="0"/>
                <a:cs typeface="Times New Roman" panose="02020603050405020304" pitchFamily="18" charset="0"/>
              </a:rPr>
              <a:t>Chapitre 2. </a:t>
            </a:r>
            <a:r>
              <a:rPr lang="fr-FR" b="1" dirty="0">
                <a:latin typeface="Times New Roman" panose="02020603050405020304" pitchFamily="18" charset="0"/>
                <a:ea typeface="Times New Roman" panose="02020603050405020304" pitchFamily="18" charset="0"/>
                <a:cs typeface="Times New Roman" panose="02020603050405020304" pitchFamily="18" charset="0"/>
              </a:rPr>
              <a:t>Références normatives</a:t>
            </a:r>
          </a:p>
          <a:p>
            <a:pPr algn="just"/>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contient la liste des normes, datées, nécessaires pour la mise en application de la norme concernée. Ainsi, l’ISO 9001:2015 fait référence à l’ISO 9000:2015 pour les principes et le vocabulaire employés dans la norme.</a:t>
            </a:r>
            <a:endParaRPr lang="fr-F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5172" y="4653136"/>
            <a:ext cx="9144000" cy="2031325"/>
          </a:xfrm>
          <a:prstGeom prst="rect">
            <a:avLst/>
          </a:prstGeom>
        </p:spPr>
        <p:txBody>
          <a:bodyPr wrap="square">
            <a:spAutoFit/>
          </a:bodyPr>
          <a:lstStyle/>
          <a:p>
            <a:pPr algn="just"/>
            <a:r>
              <a:rPr lang="fr-FR" b="1" u="sng" dirty="0">
                <a:latin typeface="Times New Roman" panose="02020603050405020304" pitchFamily="18" charset="0"/>
                <a:ea typeface="Times New Roman" panose="02020603050405020304" pitchFamily="18" charset="0"/>
                <a:cs typeface="Times New Roman" panose="02020603050405020304" pitchFamily="18" charset="0"/>
              </a:rPr>
              <a:t>Chapitre 3</a:t>
            </a:r>
            <a:r>
              <a:rPr lang="fr-FR" b="1" dirty="0">
                <a:latin typeface="Times New Roman" panose="02020603050405020304" pitchFamily="18" charset="0"/>
                <a:ea typeface="Times New Roman" panose="02020603050405020304" pitchFamily="18" charset="0"/>
                <a:cs typeface="Times New Roman" panose="02020603050405020304" pitchFamily="18" charset="0"/>
              </a:rPr>
              <a:t>. Termes et définitions</a:t>
            </a:r>
          </a:p>
          <a:p>
            <a:pPr algn="just"/>
            <a:r>
              <a:rPr lang="fr-FR" b="1" dirty="0">
                <a:latin typeface="Times New Roman" panose="02020603050405020304" pitchFamily="18" charset="0"/>
                <a:ea typeface="Times New Roman" panose="02020603050405020304" pitchFamily="18" charset="0"/>
                <a:cs typeface="Times New Roman" panose="02020603050405020304" pitchFamily="18" charset="0"/>
              </a:rPr>
              <a:t>Une listes de définitions utiles pour comprendre et appliquer la norme.</a:t>
            </a:r>
          </a:p>
          <a:p>
            <a:pPr algn="just"/>
            <a:r>
              <a:rPr lang="fr-FR" b="1" dirty="0">
                <a:latin typeface="Times New Roman" panose="02020603050405020304" pitchFamily="18" charset="0"/>
                <a:ea typeface="Times New Roman" panose="02020603050405020304" pitchFamily="18" charset="0"/>
                <a:cs typeface="Times New Roman" panose="02020603050405020304" pitchFamily="18" charset="0"/>
              </a:rPr>
              <a:t>On y retrouve les termes de base </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communs</a:t>
            </a:r>
            <a:r>
              <a:rPr lang="fr-FR" b="1" dirty="0">
                <a:latin typeface="Times New Roman" panose="02020603050405020304" pitchFamily="18" charset="0"/>
                <a:ea typeface="Times New Roman" panose="02020603050405020304" pitchFamily="18" charset="0"/>
                <a:cs typeface="Times New Roman" panose="02020603050405020304" pitchFamily="18" charset="0"/>
              </a:rPr>
              <a:t> (ex: organisme, direction, performance, action corrective,…) et d’autres </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propres à la discipline</a:t>
            </a:r>
            <a:r>
              <a:rPr lang="fr-FR" b="1" dirty="0">
                <a:latin typeface="Times New Roman" panose="02020603050405020304" pitchFamily="18" charset="0"/>
                <a:ea typeface="Times New Roman" panose="02020603050405020304" pitchFamily="18" charset="0"/>
                <a:cs typeface="Times New Roman" panose="02020603050405020304" pitchFamily="18" charset="0"/>
              </a:rPr>
              <a:t> considérée (ex: politique environnementale dans l’ISO 14001, satisfaction client dans l’ISO 9001).</a:t>
            </a:r>
          </a:p>
          <a:p>
            <a:pPr algn="just"/>
            <a:r>
              <a:rPr lang="en-US" b="1" dirty="0">
                <a:latin typeface="Times New Roman" panose="02020603050405020304" pitchFamily="18" charset="0"/>
                <a:ea typeface="Times New Roman" panose="02020603050405020304" pitchFamily="18" charset="0"/>
                <a:cs typeface="Times New Roman" panose="02020603050405020304" pitchFamily="18" charset="0"/>
              </a:rPr>
              <a:t>Bon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nombres</a:t>
            </a:r>
            <a:r>
              <a:rPr lang="en-US"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ces</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termes</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sont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issus</a:t>
            </a:r>
            <a:r>
              <a:rPr lang="en-US"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l’ISO</a:t>
            </a:r>
            <a:r>
              <a:rPr lang="en-US" b="1" dirty="0">
                <a:latin typeface="Times New Roman" panose="02020603050405020304" pitchFamily="18" charset="0"/>
                <a:ea typeface="Times New Roman" panose="02020603050405020304" pitchFamily="18" charset="0"/>
                <a:cs typeface="Times New Roman" panose="02020603050405020304" pitchFamily="18" charset="0"/>
              </a:rPr>
              <a:t> 9000,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contrairement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au DIS. Le FDIS de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l’ISO</a:t>
            </a:r>
            <a:r>
              <a:rPr lang="en-US" b="1" dirty="0">
                <a:latin typeface="Times New Roman" panose="02020603050405020304" pitchFamily="18" charset="0"/>
                <a:ea typeface="Times New Roman" panose="02020603050405020304" pitchFamily="18" charset="0"/>
                <a:cs typeface="Times New Roman" panose="02020603050405020304" pitchFamily="18" charset="0"/>
              </a:rPr>
              <a:t> 9001:2015 ne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reprend</a:t>
            </a:r>
            <a:r>
              <a:rPr lang="en-US" b="1" dirty="0">
                <a:latin typeface="Times New Roman" panose="02020603050405020304" pitchFamily="18" charset="0"/>
                <a:ea typeface="Times New Roman" panose="02020603050405020304" pitchFamily="18" charset="0"/>
                <a:cs typeface="Times New Roman" panose="02020603050405020304" pitchFamily="18" charset="0"/>
              </a:rPr>
              <a:t> plus les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définitions</a:t>
            </a:r>
            <a:r>
              <a:rPr lang="en-US" b="1" dirty="0">
                <a:latin typeface="Times New Roman" panose="02020603050405020304" pitchFamily="18" charset="0"/>
                <a:ea typeface="Times New Roman" panose="02020603050405020304" pitchFamily="18" charset="0"/>
                <a:cs typeface="Times New Roman" panose="02020603050405020304" pitchFamily="18" charset="0"/>
              </a:rPr>
              <a:t> et se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contente</a:t>
            </a:r>
            <a:r>
              <a:rPr lang="en-US"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renvoyer</a:t>
            </a:r>
            <a:r>
              <a:rPr lang="en-US" b="1" dirty="0">
                <a:latin typeface="Times New Roman" panose="02020603050405020304" pitchFamily="18" charset="0"/>
                <a:ea typeface="Times New Roman" panose="02020603050405020304" pitchFamily="18" charset="0"/>
                <a:cs typeface="Times New Roman" panose="02020603050405020304" pitchFamily="18" charset="0"/>
              </a:rPr>
              <a:t> à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l’ISO</a:t>
            </a:r>
            <a:r>
              <a:rPr lang="en-US" b="1" dirty="0">
                <a:latin typeface="Times New Roman" panose="02020603050405020304" pitchFamily="18" charset="0"/>
                <a:ea typeface="Times New Roman" panose="02020603050405020304" pitchFamily="18" charset="0"/>
                <a:cs typeface="Times New Roman" panose="02020603050405020304" pitchFamily="18" charset="0"/>
              </a:rPr>
              <a:t> 9000</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4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1754326"/>
          </a:xfrm>
          <a:prstGeom prst="rect">
            <a:avLst/>
          </a:prstGeom>
        </p:spPr>
        <p:txBody>
          <a:bodyPr wrap="square">
            <a:spAutoFit/>
          </a:bodyPr>
          <a:lstStyle/>
          <a:p>
            <a:pPr algn="just"/>
            <a:r>
              <a:rPr lang="fr-FR" b="1" u="sng" dirty="0">
                <a:latin typeface="Times New Roman" panose="02020603050405020304" pitchFamily="18" charset="0"/>
                <a:ea typeface="Times New Roman" panose="02020603050405020304" pitchFamily="18" charset="0"/>
                <a:cs typeface="Times New Roman" panose="02020603050405020304" pitchFamily="18" charset="0"/>
              </a:rPr>
              <a:t>Chapitre 4.</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a:latin typeface="Times New Roman" panose="02020603050405020304" pitchFamily="18" charset="0"/>
                <a:ea typeface="Times New Roman" panose="02020603050405020304" pitchFamily="18" charset="0"/>
                <a:cs typeface="Times New Roman" panose="02020603050405020304" pitchFamily="18" charset="0"/>
              </a:rPr>
              <a:t>Contexte de l'organisme</a:t>
            </a:r>
          </a:p>
          <a:p>
            <a:pPr algn="just"/>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 chapitre est centré autour de la compréhension des enjeux et l’anticipation des besoins et attentes des parties intéressées. Cela passe par une d</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éfinition du domaines d'application du Système de Management de la Qualité et notamment par l’identification des processus qui sont les activités de management, les activités de réalisation du produit ou de la prestation et les activités support. </a:t>
            </a:r>
            <a:endParaRPr lang="fr-F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0" y="2156663"/>
            <a:ext cx="9035480" cy="1200329"/>
          </a:xfrm>
          <a:prstGeom prst="rect">
            <a:avLst/>
          </a:prstGeom>
        </p:spPr>
        <p:txBody>
          <a:bodyPr wrap="square">
            <a:spAutoFit/>
          </a:bodyPr>
          <a:lstStyle/>
          <a:p>
            <a:pPr algn="just"/>
            <a:r>
              <a:rPr lang="fr-FR" b="1" u="sng" dirty="0">
                <a:latin typeface="Times New Roman" panose="02020603050405020304" pitchFamily="18" charset="0"/>
                <a:ea typeface="Times New Roman" panose="02020603050405020304" pitchFamily="18" charset="0"/>
                <a:cs typeface="Times New Roman" panose="02020603050405020304" pitchFamily="18" charset="0"/>
              </a:rPr>
              <a:t>Chapitre 5. </a:t>
            </a:r>
            <a:r>
              <a:rPr lang="fr-FR" b="1" dirty="0">
                <a:latin typeface="Times New Roman" panose="02020603050405020304" pitchFamily="18" charset="0"/>
                <a:ea typeface="Times New Roman" panose="02020603050405020304" pitchFamily="18" charset="0"/>
                <a:cs typeface="Times New Roman" panose="02020603050405020304" pitchFamily="18" charset="0"/>
              </a:rPr>
              <a:t>Leadership</a:t>
            </a:r>
          </a:p>
          <a:p>
            <a:pPr algn="just"/>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La direction doit fixer la politique qualité, écouter le client, définir qui fait quoi et donner la responsabilité, communiquer, revoir la bonne adéquation du SMQ </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à la finalité de l’organisme et aux exigences clients.</a:t>
            </a:r>
            <a:endParaRPr lang="fr-F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0" y="3524815"/>
            <a:ext cx="9144000" cy="1200329"/>
          </a:xfrm>
          <a:prstGeom prst="rect">
            <a:avLst/>
          </a:prstGeom>
        </p:spPr>
        <p:txBody>
          <a:bodyPr wrap="square">
            <a:spAutoFit/>
          </a:bodyPr>
          <a:lstStyle/>
          <a:p>
            <a:pPr algn="just"/>
            <a:r>
              <a:rPr lang="fr-FR" b="1" u="sng" dirty="0">
                <a:latin typeface="Times New Roman" panose="02020603050405020304" pitchFamily="18" charset="0"/>
                <a:ea typeface="Times New Roman" panose="02020603050405020304" pitchFamily="18" charset="0"/>
                <a:cs typeface="Times New Roman" panose="02020603050405020304" pitchFamily="18" charset="0"/>
              </a:rPr>
              <a:t>Chapitre 6. </a:t>
            </a:r>
            <a:r>
              <a:rPr lang="fr-FR" b="1" dirty="0">
                <a:latin typeface="Times New Roman" panose="02020603050405020304" pitchFamily="18" charset="0"/>
                <a:ea typeface="Times New Roman" panose="02020603050405020304" pitchFamily="18" charset="0"/>
                <a:cs typeface="Times New Roman" panose="02020603050405020304" pitchFamily="18" charset="0"/>
              </a:rPr>
              <a:t>Planification :</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Il concerne la gestion des actions  préventives face aux risques et aux opportunités selon les objectifs qualité ciblés en mettent en place des moyens pour suivre ces objectifs et gérer les modifications.</a:t>
            </a:r>
            <a:endParaRPr lang="fr-F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0" y="4915034"/>
            <a:ext cx="9144000" cy="1754326"/>
          </a:xfrm>
          <a:prstGeom prst="rect">
            <a:avLst/>
          </a:prstGeom>
        </p:spPr>
        <p:txBody>
          <a:bodyPr wrap="square">
            <a:spAutoFit/>
          </a:bodyPr>
          <a:lstStyle/>
          <a:p>
            <a:pPr algn="just"/>
            <a:r>
              <a:rPr lang="fr-FR" b="1" u="sng" dirty="0">
                <a:latin typeface="Times New Roman" panose="02020603050405020304" pitchFamily="18" charset="0"/>
                <a:ea typeface="Times New Roman" panose="02020603050405020304" pitchFamily="18" charset="0"/>
                <a:cs typeface="Times New Roman" panose="02020603050405020304" pitchFamily="18" charset="0"/>
              </a:rPr>
              <a:t>Chapitre 7.</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a:latin typeface="Times New Roman" panose="02020603050405020304" pitchFamily="18" charset="0"/>
                <a:ea typeface="Times New Roman" panose="02020603050405020304" pitchFamily="18" charset="0"/>
                <a:cs typeface="Times New Roman" panose="02020603050405020304" pitchFamily="18" charset="0"/>
              </a:rPr>
              <a:t>Support :</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Il traite le management des ressources humaines, infrastructures et maintenance des équipements, gérer l’information documentée. </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 NB les mentions :</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b="1" dirty="0" smtClean="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Information documentée: Détenir</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 gérer et maîtriser le document concerné.</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Management </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des </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connaissances: Etablir </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une meilleure gestion du capital </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immatériel.</a:t>
            </a:r>
            <a:endParaRPr lang="fr-F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4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0"/>
            <a:ext cx="9252520" cy="1477328"/>
          </a:xfrm>
          <a:prstGeom prst="rect">
            <a:avLst/>
          </a:prstGeom>
        </p:spPr>
        <p:txBody>
          <a:bodyPr wrap="square">
            <a:spAutoFit/>
          </a:bodyPr>
          <a:lstStyle/>
          <a:p>
            <a:pPr algn="just"/>
            <a:r>
              <a:rPr lang="fr-FR" b="1" u="sng" dirty="0">
                <a:latin typeface="Times New Roman" panose="02020603050405020304" pitchFamily="18" charset="0"/>
                <a:ea typeface="Times New Roman" panose="02020603050405020304" pitchFamily="18" charset="0"/>
                <a:cs typeface="Times New Roman" panose="02020603050405020304" pitchFamily="18" charset="0"/>
              </a:rPr>
              <a:t>Chapitre 8.</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a:latin typeface="Times New Roman" panose="02020603050405020304" pitchFamily="18" charset="0"/>
                <a:ea typeface="Times New Roman" panose="02020603050405020304" pitchFamily="18" charset="0"/>
                <a:cs typeface="Times New Roman" panose="02020603050405020304" pitchFamily="18" charset="0"/>
              </a:rPr>
              <a:t>Réalisation des activités opérationnelles :</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Il concerne tout ce qui contribue à la réalisation du produit ou à la prestation du service depuis les activités commerciales, devis, traitement des commandes clients jusqu'à la remise du produit au client y compris les actions de suivi comme par exemple l'installation, le SAV le cas échéant et </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activités externalisées </a:t>
            </a:r>
            <a:r>
              <a:rPr lang="fr-F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85160" y="1772816"/>
            <a:ext cx="9144000" cy="923330"/>
          </a:xfrm>
          <a:prstGeom prst="rect">
            <a:avLst/>
          </a:prstGeom>
        </p:spPr>
        <p:txBody>
          <a:bodyPr wrap="square">
            <a:spAutoFit/>
          </a:bodyPr>
          <a:lstStyle/>
          <a:p>
            <a:pPr algn="just"/>
            <a:r>
              <a:rPr lang="fr-FR" b="1" u="sng" dirty="0">
                <a:latin typeface="Times New Roman" panose="02020603050405020304" pitchFamily="18" charset="0"/>
                <a:ea typeface="Times New Roman" panose="02020603050405020304" pitchFamily="18" charset="0"/>
                <a:cs typeface="Times New Roman" panose="02020603050405020304" pitchFamily="18" charset="0"/>
              </a:rPr>
              <a:t>Chapitre 9.</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a:latin typeface="Times New Roman" panose="02020603050405020304" pitchFamily="18" charset="0"/>
                <a:ea typeface="Times New Roman" panose="02020603050405020304" pitchFamily="18" charset="0"/>
                <a:cs typeface="Times New Roman" panose="02020603050405020304" pitchFamily="18" charset="0"/>
              </a:rPr>
              <a:t>Evaluation des performances :</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Des critères de surveillance, de mesure et d’analyse des processus et du Système de Management de la Qualité afin de Mesure le degré de satisfaction du Client. </a:t>
            </a:r>
            <a:endParaRPr lang="fr-F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0" y="3103800"/>
            <a:ext cx="9144000" cy="1754326"/>
          </a:xfrm>
          <a:prstGeom prst="rect">
            <a:avLst/>
          </a:prstGeom>
        </p:spPr>
        <p:txBody>
          <a:bodyPr wrap="square">
            <a:spAutoFit/>
          </a:bodyPr>
          <a:lstStyle/>
          <a:p>
            <a:pPr algn="just"/>
            <a:r>
              <a:rPr lang="fr-FR" b="1" u="sng" dirty="0">
                <a:latin typeface="Times New Roman" panose="02020603050405020304" pitchFamily="18" charset="0"/>
                <a:ea typeface="Times New Roman" panose="02020603050405020304" pitchFamily="18" charset="0"/>
                <a:cs typeface="Times New Roman" panose="02020603050405020304" pitchFamily="18" charset="0"/>
              </a:rPr>
              <a:t>Chapitre 10. </a:t>
            </a:r>
            <a:r>
              <a:rPr lang="fr-FR" b="1" dirty="0">
                <a:latin typeface="Times New Roman" panose="02020603050405020304" pitchFamily="18" charset="0"/>
                <a:ea typeface="Times New Roman" panose="02020603050405020304" pitchFamily="18" charset="0"/>
                <a:cs typeface="Times New Roman" panose="02020603050405020304" pitchFamily="18" charset="0"/>
              </a:rPr>
              <a:t>Amélioration :</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Tx/>
              <a:buChar char="-"/>
            </a:pPr>
            <a:r>
              <a:rPr lang="fr-FR" b="1" dirty="0" smtClean="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Gestions </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des non-conformités (toute situation indésirable ne permettant pas d'atteindre les objectifs)                   </a:t>
            </a:r>
            <a:endParaRPr lang="fr-FR" b="1" dirty="0" smtClean="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Tx/>
              <a:buChar char="-"/>
            </a:pPr>
            <a:r>
              <a:rPr lang="fr-FR" b="1" dirty="0" smtClean="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Les </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actions permettant d'accroître l'efficacité du Système de Management de la Qualité et de le développer en permanence pour</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satisfaire les exigences des clients et accroître leur satisfaction.</a:t>
            </a:r>
            <a:r>
              <a:rPr lang="fr-FR"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54260" y="5071391"/>
            <a:ext cx="7794612" cy="1156727"/>
          </a:xfrm>
          <a:prstGeom prst="rect">
            <a:avLst/>
          </a:prstGeom>
        </p:spPr>
        <p:txBody>
          <a:bodyPr wrap="square">
            <a:spAutoFit/>
          </a:bodyPr>
          <a:lstStyle/>
          <a:p>
            <a:pPr algn="just">
              <a:lnSpc>
                <a:spcPts val="2000"/>
              </a:lnSpc>
              <a:spcBef>
                <a:spcPts val="65"/>
              </a:spcBef>
              <a:spcAft>
                <a:spcPts val="0"/>
              </a:spcAft>
            </a:pPr>
            <a:r>
              <a:rPr lang="fr-FR" b="1" u="sng" dirty="0">
                <a:latin typeface="Times New Roman" panose="02020603050405020304" pitchFamily="18" charset="0"/>
                <a:ea typeface="Times New Roman" panose="02020603050405020304" pitchFamily="18" charset="0"/>
                <a:cs typeface="Times New Roman" panose="02020603050405020304" pitchFamily="18" charset="0"/>
              </a:rPr>
              <a:t>Les trois piliers</a:t>
            </a:r>
            <a:r>
              <a:rPr lang="fr-FR" b="1" dirty="0">
                <a:latin typeface="Times New Roman" panose="02020603050405020304" pitchFamily="18" charset="0"/>
                <a:ea typeface="Times New Roman" panose="02020603050405020304" pitchFamily="18" charset="0"/>
                <a:cs typeface="Times New Roman" panose="02020603050405020304" pitchFamily="18" charset="0"/>
              </a:rPr>
              <a:t> de la norme ISO 9001 V 2015 sont :</a:t>
            </a: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cs typeface="Times New Roman" panose="02020603050405020304" pitchFamily="18" charset="0"/>
              </a:rPr>
              <a:t>Approche processus</a:t>
            </a: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cs typeface="Times New Roman" panose="02020603050405020304" pitchFamily="18" charset="0"/>
              </a:rPr>
              <a:t>PDCA</a:t>
            </a: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cs typeface="Times New Roman" panose="02020603050405020304" pitchFamily="18" charset="0"/>
              </a:rPr>
              <a:t>Risques et </a:t>
            </a:r>
            <a:r>
              <a:rPr lang="fr-FR" b="1" dirty="0" err="1">
                <a:latin typeface="Times New Roman" panose="02020603050405020304" pitchFamily="18" charset="0"/>
                <a:ea typeface="Times New Roman" panose="02020603050405020304" pitchFamily="18" charset="0"/>
                <a:cs typeface="Times New Roman" panose="02020603050405020304" pitchFamily="18" charset="0"/>
              </a:rPr>
              <a:t>oppotunités</a:t>
            </a:r>
            <a:endParaRPr lang="fr-F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5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42" y="0"/>
            <a:ext cx="9133057" cy="874598"/>
          </a:xfrm>
          <a:prstGeom prst="rect">
            <a:avLst/>
          </a:prstGeom>
        </p:spPr>
        <p:txBody>
          <a:bodyPr wrap="square">
            <a:spAutoFit/>
          </a:bodyPr>
          <a:lstStyle/>
          <a:p>
            <a:pPr marL="342900" lvl="0" indent="-342900" algn="just">
              <a:lnSpc>
                <a:spcPts val="2000"/>
              </a:lnSpc>
              <a:spcBef>
                <a:spcPts val="65"/>
              </a:spcBef>
              <a:spcAft>
                <a:spcPts val="0"/>
              </a:spcAft>
              <a:buFont typeface="+mj-lt"/>
              <a:buAutoNum type="alphaUcPeriod"/>
            </a:pPr>
            <a:r>
              <a:rPr lang="fr-FR" b="1" dirty="0">
                <a:latin typeface="Times New Roman" panose="02020603050405020304" pitchFamily="18" charset="0"/>
                <a:ea typeface="Times New Roman" panose="02020603050405020304" pitchFamily="18" charset="0"/>
              </a:rPr>
              <a:t>Approche processus </a:t>
            </a:r>
          </a:p>
          <a:p>
            <a:pPr marL="457200" algn="just">
              <a:lnSpc>
                <a:spcPts val="2000"/>
              </a:lnSpc>
              <a:spcBef>
                <a:spcPts val="65"/>
              </a:spcBef>
              <a:spcAft>
                <a:spcPts val="0"/>
              </a:spcAft>
            </a:pPr>
            <a:r>
              <a:rPr lang="fr-FR" b="1" dirty="0">
                <a:latin typeface="Times New Roman" panose="02020603050405020304" pitchFamily="18" charset="0"/>
                <a:ea typeface="Times New Roman" panose="02020603050405020304" pitchFamily="18" charset="0"/>
              </a:rPr>
              <a:t>Il est possible de cartographier les processus sous 4 sous-processus comme l’indique la figure suivante:</a:t>
            </a:r>
            <a:endParaRPr lang="fr-FR" b="1" dirty="0">
              <a:effectLst/>
              <a:latin typeface="Times New Roman" panose="02020603050405020304" pitchFamily="18" charset="0"/>
              <a:ea typeface="Times New Roman" panose="02020603050405020304" pitchFamily="18" charset="0"/>
            </a:endParaRPr>
          </a:p>
        </p:txBody>
      </p:sp>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617030" y="842527"/>
            <a:ext cx="8131434" cy="5610809"/>
          </a:xfrm>
          <a:prstGeom prst="rect">
            <a:avLst/>
          </a:prstGeom>
          <a:noFill/>
          <a:ln>
            <a:noFill/>
          </a:ln>
        </p:spPr>
      </p:pic>
    </p:spTree>
    <p:extLst>
      <p:ext uri="{BB962C8B-B14F-4D97-AF65-F5344CB8AC3E}">
        <p14:creationId xmlns:p14="http://schemas.microsoft.com/office/powerpoint/2010/main" val="3501308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72" y="0"/>
            <a:ext cx="9168371" cy="1151597"/>
          </a:xfrm>
          <a:prstGeom prst="rect">
            <a:avLst/>
          </a:prstGeom>
        </p:spPr>
        <p:txBody>
          <a:bodyPr wrap="square">
            <a:spAutoFit/>
          </a:bodyPr>
          <a:lstStyle/>
          <a:p>
            <a:pPr marL="342900" lvl="0" indent="-342900" algn="just">
              <a:lnSpc>
                <a:spcPts val="2000"/>
              </a:lnSpc>
              <a:spcBef>
                <a:spcPts val="65"/>
              </a:spcBef>
              <a:spcAft>
                <a:spcPts val="0"/>
              </a:spcAft>
              <a:buFont typeface="+mj-lt"/>
              <a:buAutoNum type="alphaUcPeriod"/>
            </a:pPr>
            <a:r>
              <a:rPr lang="fr-FR" b="1" dirty="0">
                <a:latin typeface="Times New Roman" panose="02020603050405020304" pitchFamily="18" charset="0"/>
                <a:ea typeface="Times New Roman" panose="02020603050405020304" pitchFamily="18" charset="0"/>
              </a:rPr>
              <a:t>Risques et Opportunités</a:t>
            </a:r>
          </a:p>
          <a:p>
            <a:pPr algn="just">
              <a:lnSpc>
                <a:spcPts val="2000"/>
              </a:lnSpc>
              <a:spcBef>
                <a:spcPts val="65"/>
              </a:spcBef>
              <a:spcAft>
                <a:spcPts val="0"/>
              </a:spcAft>
            </a:pPr>
            <a:r>
              <a:rPr lang="fr-FR" b="1" dirty="0">
                <a:latin typeface="Times New Roman" panose="02020603050405020304" pitchFamily="18" charset="0"/>
                <a:ea typeface="Times New Roman" panose="02020603050405020304" pitchFamily="18" charset="0"/>
              </a:rPr>
              <a:t>Comment comprendre l’approche « risques et opportunités » dans les normes ISO 9001 et 14001 ? </a:t>
            </a:r>
          </a:p>
          <a:p>
            <a:r>
              <a:rPr lang="fr-FR" b="1" dirty="0">
                <a:latin typeface="Times New Roman" panose="02020603050405020304" pitchFamily="18" charset="0"/>
                <a:ea typeface="Times New Roman" panose="02020603050405020304" pitchFamily="18" charset="0"/>
              </a:rPr>
              <a:t>Quels risques, et opportunités doivent être pris </a:t>
            </a:r>
            <a:r>
              <a:rPr lang="fr-FR" b="1" dirty="0" smtClean="0">
                <a:latin typeface="Times New Roman" panose="02020603050405020304" pitchFamily="18" charset="0"/>
                <a:ea typeface="Times New Roman" panose="02020603050405020304" pitchFamily="18" charset="0"/>
              </a:rPr>
              <a:t>en considération </a:t>
            </a:r>
            <a:r>
              <a:rPr lang="fr-FR" b="1" dirty="0">
                <a:latin typeface="Times New Roman" panose="02020603050405020304" pitchFamily="18" charset="0"/>
                <a:ea typeface="Times New Roman" panose="02020603050405020304" pitchFamily="18" charset="0"/>
              </a:rPr>
              <a:t>et traités ?	</a:t>
            </a:r>
            <a:endParaRPr lang="fr-FR" b="1" dirty="0"/>
          </a:p>
        </p:txBody>
      </p:sp>
      <p:sp>
        <p:nvSpPr>
          <p:cNvPr id="3" name="Rectangle 2"/>
          <p:cNvSpPr/>
          <p:nvPr/>
        </p:nvSpPr>
        <p:spPr>
          <a:xfrm>
            <a:off x="-24373" y="1124744"/>
            <a:ext cx="9168371" cy="1644040"/>
          </a:xfrm>
          <a:prstGeom prst="rect">
            <a:avLst/>
          </a:prstGeom>
        </p:spPr>
        <p:txBody>
          <a:bodyPr wrap="square">
            <a:spAutoFit/>
          </a:bodyPr>
          <a:lstStyle/>
          <a:p>
            <a:pPr algn="just">
              <a:lnSpc>
                <a:spcPts val="2000"/>
              </a:lnSpc>
              <a:spcBef>
                <a:spcPts val="65"/>
              </a:spcBef>
              <a:spcAft>
                <a:spcPts val="0"/>
              </a:spcAft>
            </a:pPr>
            <a:r>
              <a:rPr lang="fr-FR" b="1" u="sng" dirty="0">
                <a:latin typeface="Times New Roman" panose="02020603050405020304" pitchFamily="18" charset="0"/>
                <a:ea typeface="Times New Roman" panose="02020603050405020304" pitchFamily="18" charset="0"/>
              </a:rPr>
              <a:t>Définition</a:t>
            </a:r>
            <a:endParaRPr lang="fr-FR" b="1" dirty="0">
              <a:latin typeface="Times New Roman" panose="02020603050405020304" pitchFamily="18" charset="0"/>
              <a:ea typeface="Times New Roman" panose="02020603050405020304" pitchFamily="18" charset="0"/>
            </a:endParaRPr>
          </a:p>
          <a:p>
            <a:pPr indent="449580" algn="just">
              <a:lnSpc>
                <a:spcPts val="2000"/>
              </a:lnSpc>
              <a:spcBef>
                <a:spcPts val="65"/>
              </a:spcBef>
              <a:spcAft>
                <a:spcPts val="0"/>
              </a:spcAft>
            </a:pPr>
            <a:r>
              <a:rPr lang="fr-FR" b="1" dirty="0">
                <a:latin typeface="Times New Roman" panose="02020603050405020304" pitchFamily="18" charset="0"/>
                <a:ea typeface="Times New Roman" panose="02020603050405020304" pitchFamily="18" charset="0"/>
              </a:rPr>
              <a:t>Selon  la  norme  ISO  31000 :  « Les  organismes de  toutes  sortes  sont  confrontés  à  des facteurs et des influences internes et externes, de sorte qu’ils ignorent s’ils vont atteindre ou dépasser leurs objectifs et, si oui, à quel moment et dans quelle mesure. L'incidence de cette incertitude sur l’atteinte des objectifs d’un organisme constitue le risque.»</a:t>
            </a:r>
            <a:endParaRPr lang="fr-FR" b="1"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0" y="2780928"/>
            <a:ext cx="9144000" cy="2182649"/>
          </a:xfrm>
          <a:prstGeom prst="rect">
            <a:avLst/>
          </a:prstGeom>
        </p:spPr>
        <p:txBody>
          <a:bodyPr wrap="square">
            <a:spAutoFit/>
          </a:bodyPr>
          <a:lstStyle/>
          <a:p>
            <a:pPr algn="just">
              <a:lnSpc>
                <a:spcPts val="2000"/>
              </a:lnSpc>
              <a:spcBef>
                <a:spcPts val="65"/>
              </a:spcBef>
              <a:spcAft>
                <a:spcPts val="0"/>
              </a:spcAft>
            </a:pPr>
            <a:r>
              <a:rPr lang="fr-FR" b="1" u="sng" dirty="0">
                <a:latin typeface="Times New Roman" panose="02020603050405020304" pitchFamily="18" charset="0"/>
                <a:ea typeface="Times New Roman" panose="02020603050405020304" pitchFamily="18" charset="0"/>
              </a:rPr>
              <a:t>APPROCHE PAR LES RISQUES</a:t>
            </a:r>
            <a:endParaRPr lang="fr-FR" b="1" dirty="0">
              <a:latin typeface="Times New Roman" panose="02020603050405020304" pitchFamily="18" charset="0"/>
              <a:ea typeface="Times New Roman" panose="02020603050405020304" pitchFamily="18" charset="0"/>
            </a:endParaRPr>
          </a:p>
          <a:p>
            <a:pPr indent="449580" algn="just">
              <a:lnSpc>
                <a:spcPts val="2000"/>
              </a:lnSpc>
              <a:spcBef>
                <a:spcPts val="65"/>
              </a:spcBef>
              <a:spcAft>
                <a:spcPts val="0"/>
              </a:spcAft>
            </a:pPr>
            <a:r>
              <a:rPr lang="fr-FR" b="1" dirty="0">
                <a:latin typeface="Times New Roman" panose="02020603050405020304" pitchFamily="18" charset="0"/>
                <a:ea typeface="Times New Roman" panose="02020603050405020304" pitchFamily="18" charset="0"/>
              </a:rPr>
              <a:t>L’approche par les risques est essentielle à l’obtention d’un système efficace de management de la qualité.</a:t>
            </a:r>
          </a:p>
          <a:p>
            <a:pPr indent="449580" algn="just">
              <a:lnSpc>
                <a:spcPts val="2000"/>
              </a:lnSpc>
              <a:spcBef>
                <a:spcPts val="65"/>
              </a:spcBef>
              <a:spcAft>
                <a:spcPts val="0"/>
              </a:spcAft>
            </a:pPr>
            <a:r>
              <a:rPr lang="fr-FR" b="1" dirty="0">
                <a:latin typeface="Times New Roman" panose="02020603050405020304" pitchFamily="18" charset="0"/>
                <a:ea typeface="Times New Roman" panose="02020603050405020304" pitchFamily="18" charset="0"/>
              </a:rPr>
              <a:t>Pour se conformer aux exigences de la présente Norme internationale, un organisme doit planifier et mettre en œuvre des actions face aux risques et opportunités.</a:t>
            </a:r>
          </a:p>
          <a:p>
            <a:pPr indent="449580" algn="just">
              <a:lnSpc>
                <a:spcPts val="2000"/>
              </a:lnSpc>
              <a:spcBef>
                <a:spcPts val="65"/>
              </a:spcBef>
              <a:spcAft>
                <a:spcPts val="0"/>
              </a:spcAft>
            </a:pPr>
            <a:r>
              <a:rPr lang="fr-FR" b="1" dirty="0">
                <a:latin typeface="Times New Roman" panose="02020603050405020304" pitchFamily="18" charset="0"/>
                <a:ea typeface="Times New Roman" panose="02020603050405020304" pitchFamily="18" charset="0"/>
              </a:rPr>
              <a:t>La prise en compte à la fois des risques et des opportunités sert de base pour améliorer l’efficacité du système de management de la qualité, obtenir de meilleurs résultats et prévenir les effets négatifs.</a:t>
            </a:r>
            <a:endParaRPr lang="fr-FR" b="1"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4373" y="5085184"/>
            <a:ext cx="9168373" cy="1143903"/>
          </a:xfrm>
          <a:prstGeom prst="rect">
            <a:avLst/>
          </a:prstGeom>
        </p:spPr>
        <p:txBody>
          <a:bodyPr wrap="square">
            <a:spAutoFit/>
          </a:bodyPr>
          <a:lstStyle/>
          <a:p>
            <a:pPr algn="just">
              <a:lnSpc>
                <a:spcPts val="2000"/>
              </a:lnSpc>
              <a:spcBef>
                <a:spcPts val="65"/>
              </a:spcBef>
              <a:spcAft>
                <a:spcPts val="0"/>
              </a:spcAft>
            </a:pPr>
            <a:r>
              <a:rPr lang="fr-FR" b="1" u="sng" dirty="0" smtClean="0">
                <a:latin typeface="Times New Roman" panose="02020603050405020304" pitchFamily="18" charset="0"/>
                <a:ea typeface="Times New Roman" panose="02020603050405020304" pitchFamily="18" charset="0"/>
              </a:rPr>
              <a:t>EVALUATION DU RISQUE </a:t>
            </a:r>
            <a:endParaRPr lang="fr-FR" b="1" dirty="0" smtClean="0">
              <a:latin typeface="Times New Roman" panose="02020603050405020304" pitchFamily="18" charset="0"/>
              <a:ea typeface="Times New Roman" panose="02020603050405020304" pitchFamily="18" charset="0"/>
            </a:endParaRPr>
          </a:p>
          <a:p>
            <a:pPr algn="just">
              <a:lnSpc>
                <a:spcPts val="2000"/>
              </a:lnSpc>
              <a:spcBef>
                <a:spcPts val="65"/>
              </a:spcBef>
              <a:spcAft>
                <a:spcPts val="0"/>
              </a:spcAft>
            </a:pPr>
            <a:r>
              <a:rPr lang="fr-FR" b="1" dirty="0" smtClean="0">
                <a:latin typeface="Times New Roman" panose="02020603050405020304" pitchFamily="18" charset="0"/>
                <a:ea typeface="Times New Roman" panose="02020603050405020304" pitchFamily="18" charset="0"/>
              </a:rPr>
              <a:t>Le  </a:t>
            </a:r>
            <a:r>
              <a:rPr lang="fr-FR" b="1" dirty="0">
                <a:latin typeface="Times New Roman" panose="02020603050405020304" pitchFamily="18" charset="0"/>
                <a:ea typeface="Times New Roman" panose="02020603050405020304" pitchFamily="18" charset="0"/>
              </a:rPr>
              <a:t>risque  peut  être  évalué  grâce  à  3  critères principaux : </a:t>
            </a:r>
          </a:p>
          <a:p>
            <a:pPr algn="just">
              <a:lnSpc>
                <a:spcPts val="2000"/>
              </a:lnSpc>
              <a:spcBef>
                <a:spcPts val="65"/>
              </a:spcBef>
              <a:spcAft>
                <a:spcPts val="0"/>
              </a:spcAft>
            </a:pPr>
            <a:r>
              <a:rPr lang="fr-FR" b="1" dirty="0">
                <a:latin typeface="Times New Roman" panose="02020603050405020304" pitchFamily="18" charset="0"/>
                <a:ea typeface="Times New Roman" panose="02020603050405020304" pitchFamily="18" charset="0"/>
              </a:rPr>
              <a:t>1.  La  détectabilité : mesure  de  la  capacité  d’un  système  organisationnel  à  détecter  le risque entrant. </a:t>
            </a:r>
          </a:p>
        </p:txBody>
      </p:sp>
      <p:sp>
        <p:nvSpPr>
          <p:cNvPr id="6" name="Rectangle 5"/>
          <p:cNvSpPr/>
          <p:nvPr/>
        </p:nvSpPr>
        <p:spPr>
          <a:xfrm>
            <a:off x="0" y="6320547"/>
            <a:ext cx="9143998" cy="348813"/>
          </a:xfrm>
          <a:prstGeom prst="rect">
            <a:avLst/>
          </a:prstGeom>
        </p:spPr>
        <p:txBody>
          <a:bodyPr wrap="square">
            <a:spAutoFit/>
          </a:bodyPr>
          <a:lstStyle/>
          <a:p>
            <a:pPr algn="just">
              <a:lnSpc>
                <a:spcPts val="2000"/>
              </a:lnSpc>
              <a:spcBef>
                <a:spcPts val="65"/>
              </a:spcBef>
              <a:spcAft>
                <a:spcPts val="0"/>
              </a:spcAft>
            </a:pPr>
            <a:r>
              <a:rPr lang="fr-FR" b="1" dirty="0">
                <a:latin typeface="Times New Roman" panose="02020603050405020304" pitchFamily="18" charset="0"/>
                <a:ea typeface="Times New Roman" panose="02020603050405020304" pitchFamily="18" charset="0"/>
              </a:rPr>
              <a:t>2.  La sévérité : chiffrage de l’impact (conséquence) du risque, en cas d’émergence.</a:t>
            </a:r>
          </a:p>
        </p:txBody>
      </p:sp>
    </p:spTree>
    <p:extLst>
      <p:ext uri="{BB962C8B-B14F-4D97-AF65-F5344CB8AC3E}">
        <p14:creationId xmlns:p14="http://schemas.microsoft.com/office/powerpoint/2010/main" val="307894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5294"/>
          </a:xfrm>
          <a:prstGeom prst="rect">
            <a:avLst/>
          </a:prstGeom>
        </p:spPr>
        <p:txBody>
          <a:bodyPr wrap="square">
            <a:spAutoFit/>
          </a:bodyPr>
          <a:lstStyle/>
          <a:p>
            <a:pPr algn="just">
              <a:lnSpc>
                <a:spcPts val="2000"/>
              </a:lnSpc>
              <a:spcBef>
                <a:spcPts val="65"/>
              </a:spcBef>
              <a:spcAft>
                <a:spcPts val="0"/>
              </a:spcAft>
            </a:pPr>
            <a:r>
              <a:rPr lang="fr-FR" b="1" dirty="0" smtClean="0">
                <a:latin typeface="Times New Roman" panose="02020603050405020304" pitchFamily="18" charset="0"/>
                <a:ea typeface="Times New Roman" panose="02020603050405020304" pitchFamily="18" charset="0"/>
              </a:rPr>
              <a:t>3</a:t>
            </a:r>
            <a:r>
              <a:rPr lang="fr-FR" b="1" dirty="0">
                <a:latin typeface="Times New Roman" panose="02020603050405020304" pitchFamily="18" charset="0"/>
                <a:ea typeface="Times New Roman" panose="02020603050405020304" pitchFamily="18" charset="0"/>
              </a:rPr>
              <a:t>.  L’occurrence appelée aussi la vraisemblance : mesure de la probabilité d’apparition du risque identifié dans le système. </a:t>
            </a:r>
          </a:p>
        </p:txBody>
      </p:sp>
      <p:sp>
        <p:nvSpPr>
          <p:cNvPr id="3" name="Rectangle 2"/>
          <p:cNvSpPr/>
          <p:nvPr/>
        </p:nvSpPr>
        <p:spPr>
          <a:xfrm>
            <a:off x="-108520" y="620688"/>
            <a:ext cx="9144000" cy="605294"/>
          </a:xfrm>
          <a:prstGeom prst="rect">
            <a:avLst/>
          </a:prstGeom>
        </p:spPr>
        <p:txBody>
          <a:bodyPr wrap="square">
            <a:spAutoFit/>
          </a:bodyPr>
          <a:lstStyle/>
          <a:p>
            <a:pPr indent="449580" algn="just">
              <a:lnSpc>
                <a:spcPts val="2000"/>
              </a:lnSpc>
              <a:spcBef>
                <a:spcPts val="65"/>
              </a:spcBef>
              <a:spcAft>
                <a:spcPts val="0"/>
              </a:spcAft>
            </a:pPr>
            <a:r>
              <a:rPr lang="fr-FR" b="1" dirty="0" smtClean="0">
                <a:latin typeface="Times New Roman" panose="02020603050405020304" pitchFamily="18" charset="0"/>
                <a:ea typeface="Times New Roman" panose="02020603050405020304" pitchFamily="18" charset="0"/>
              </a:rPr>
              <a:t>Conclusion: La </a:t>
            </a:r>
            <a:r>
              <a:rPr lang="fr-FR" b="1" dirty="0">
                <a:latin typeface="Times New Roman" panose="02020603050405020304" pitchFamily="18" charset="0"/>
                <a:ea typeface="Times New Roman" panose="02020603050405020304" pitchFamily="18" charset="0"/>
              </a:rPr>
              <a:t>multiplication de ces trois critères permet de calculer un facteur risque qui constitue un critère de qualification pertinent du risque et de son enjeu à traiter.</a:t>
            </a:r>
          </a:p>
        </p:txBody>
      </p:sp>
      <p:sp>
        <p:nvSpPr>
          <p:cNvPr id="4" name="Rectangle 3"/>
          <p:cNvSpPr/>
          <p:nvPr/>
        </p:nvSpPr>
        <p:spPr>
          <a:xfrm>
            <a:off x="36512" y="1268760"/>
            <a:ext cx="9144000" cy="646331"/>
          </a:xfrm>
          <a:prstGeom prst="rect">
            <a:avLst/>
          </a:prstGeom>
        </p:spPr>
        <p:txBody>
          <a:bodyPr wrap="square">
            <a:spAutoFit/>
          </a:bodyPr>
          <a:lstStyle/>
          <a:p>
            <a:pPr algn="just"/>
            <a:r>
              <a:rPr lang="fr-FR" b="1" smtClean="0">
                <a:latin typeface="Times New Roman" panose="02020603050405020304" pitchFamily="18" charset="0"/>
                <a:ea typeface="Times New Roman" panose="02020603050405020304" pitchFamily="18" charset="0"/>
              </a:rPr>
              <a:t>Remarque: La </a:t>
            </a:r>
            <a:r>
              <a:rPr lang="fr-FR" b="1" dirty="0">
                <a:latin typeface="Times New Roman" panose="02020603050405020304" pitchFamily="18" charset="0"/>
                <a:ea typeface="Times New Roman" panose="02020603050405020304" pitchFamily="18" charset="0"/>
              </a:rPr>
              <a:t>norme ISO </a:t>
            </a:r>
            <a:r>
              <a:rPr lang="fr-FR" b="1">
                <a:latin typeface="Times New Roman" panose="02020603050405020304" pitchFamily="18" charset="0"/>
                <a:ea typeface="Times New Roman" panose="02020603050405020304" pitchFamily="18" charset="0"/>
              </a:rPr>
              <a:t>31010 </a:t>
            </a:r>
            <a:r>
              <a:rPr lang="fr-FR" b="1" smtClean="0">
                <a:latin typeface="Times New Roman" panose="02020603050405020304" pitchFamily="18" charset="0"/>
                <a:ea typeface="Times New Roman" panose="02020603050405020304" pitchFamily="18" charset="0"/>
              </a:rPr>
              <a:t>donne les techniques d’évaluation des </a:t>
            </a:r>
            <a:r>
              <a:rPr lang="fr-FR" b="1" dirty="0">
                <a:latin typeface="Times New Roman" panose="02020603050405020304" pitchFamily="18" charset="0"/>
                <a:ea typeface="Times New Roman" panose="02020603050405020304" pitchFamily="18" charset="0"/>
              </a:rPr>
              <a:t>risques </a:t>
            </a:r>
            <a:r>
              <a:rPr lang="fr-FR" b="1">
                <a:latin typeface="Times New Roman" panose="02020603050405020304" pitchFamily="18" charset="0"/>
                <a:ea typeface="Times New Roman" panose="02020603050405020304" pitchFamily="18" charset="0"/>
              </a:rPr>
              <a:t>et </a:t>
            </a:r>
            <a:r>
              <a:rPr lang="fr-FR" b="1" smtClean="0">
                <a:latin typeface="Times New Roman" panose="02020603050405020304" pitchFamily="18" charset="0"/>
                <a:ea typeface="Times New Roman" panose="02020603050405020304" pitchFamily="18" charset="0"/>
              </a:rPr>
              <a:t>la </a:t>
            </a:r>
            <a:r>
              <a:rPr lang="fr-FR" b="1">
                <a:latin typeface="Times New Roman" panose="02020603050405020304" pitchFamily="18" charset="0"/>
                <a:ea typeface="Times New Roman" panose="02020603050405020304" pitchFamily="18" charset="0"/>
              </a:rPr>
              <a:t>norme </a:t>
            </a:r>
            <a:r>
              <a:rPr lang="fr-FR" b="1" smtClean="0">
                <a:latin typeface="Times New Roman" panose="02020603050405020304" pitchFamily="18" charset="0"/>
                <a:ea typeface="Times New Roman" panose="02020603050405020304" pitchFamily="18" charset="0"/>
              </a:rPr>
              <a:t>31000 porte sur les lignes directrices pour le </a:t>
            </a:r>
            <a:r>
              <a:rPr lang="fr-FR" b="1" dirty="0">
                <a:latin typeface="Times New Roman" panose="02020603050405020304" pitchFamily="18" charset="0"/>
                <a:ea typeface="Times New Roman" panose="02020603050405020304" pitchFamily="18" charset="0"/>
              </a:rPr>
              <a:t>management </a:t>
            </a:r>
            <a:r>
              <a:rPr lang="fr-FR" b="1">
                <a:latin typeface="Times New Roman" panose="02020603050405020304" pitchFamily="18" charset="0"/>
                <a:ea typeface="Times New Roman" panose="02020603050405020304" pitchFamily="18" charset="0"/>
              </a:rPr>
              <a:t>du </a:t>
            </a:r>
            <a:r>
              <a:rPr lang="fr-FR" b="1" smtClean="0">
                <a:latin typeface="Times New Roman" panose="02020603050405020304" pitchFamily="18" charset="0"/>
                <a:ea typeface="Times New Roman" panose="02020603050405020304" pitchFamily="18" charset="0"/>
              </a:rPr>
              <a:t>risque.</a:t>
            </a:r>
            <a:endParaRPr lang="fr-FR" b="1" dirty="0"/>
          </a:p>
        </p:txBody>
      </p:sp>
      <p:sp>
        <p:nvSpPr>
          <p:cNvPr id="5" name="Rectangle 4"/>
          <p:cNvSpPr/>
          <p:nvPr/>
        </p:nvSpPr>
        <p:spPr>
          <a:xfrm>
            <a:off x="16107" y="1995130"/>
            <a:ext cx="9144000" cy="4862870"/>
          </a:xfrm>
          <a:prstGeom prst="rect">
            <a:avLst/>
          </a:prstGeom>
        </p:spPr>
        <p:txBody>
          <a:bodyPr wrap="square">
            <a:spAutoFit/>
          </a:bodyPr>
          <a:lstStyle/>
          <a:p>
            <a:pPr algn="just">
              <a:lnSpc>
                <a:spcPts val="2000"/>
              </a:lnSpc>
              <a:spcBef>
                <a:spcPts val="65"/>
              </a:spcBef>
              <a:spcAft>
                <a:spcPts val="0"/>
              </a:spcAft>
            </a:pPr>
            <a:r>
              <a:rPr lang="fr-FR" b="1" u="sng" dirty="0">
                <a:latin typeface="Times New Roman" panose="02020603050405020304" pitchFamily="18" charset="0"/>
                <a:ea typeface="Times New Roman" panose="02020603050405020304" pitchFamily="18" charset="0"/>
              </a:rPr>
              <a:t>Les différentes catégories de risque</a:t>
            </a:r>
            <a:endParaRPr lang="fr-FR" b="1" dirty="0">
              <a:latin typeface="Times New Roman" panose="02020603050405020304" pitchFamily="18" charset="0"/>
              <a:ea typeface="Times New Roman" panose="02020603050405020304" pitchFamily="18" charset="0"/>
            </a:endParaRPr>
          </a:p>
          <a:p>
            <a:pPr algn="just">
              <a:lnSpc>
                <a:spcPts val="2000"/>
              </a:lnSpc>
              <a:spcBef>
                <a:spcPts val="65"/>
              </a:spcBef>
              <a:spcAft>
                <a:spcPts val="0"/>
              </a:spcAft>
            </a:pPr>
            <a:r>
              <a:rPr lang="fr-FR" b="1" dirty="0">
                <a:latin typeface="Times New Roman" panose="02020603050405020304" pitchFamily="18" charset="0"/>
                <a:ea typeface="Times New Roman" panose="02020603050405020304" pitchFamily="18" charset="0"/>
              </a:rPr>
              <a:t>Les risques peuvent être classés en 11 </a:t>
            </a:r>
            <a:r>
              <a:rPr lang="fr-FR" b="1" dirty="0" smtClean="0">
                <a:latin typeface="Times New Roman" panose="02020603050405020304" pitchFamily="18" charset="0"/>
                <a:ea typeface="Times New Roman" panose="02020603050405020304" pitchFamily="18" charset="0"/>
              </a:rPr>
              <a:t>catégories:</a:t>
            </a:r>
            <a:endParaRPr lang="fr-FR" b="1" dirty="0">
              <a:latin typeface="Times New Roman" panose="02020603050405020304" pitchFamily="18" charset="0"/>
              <a:ea typeface="Times New Roman" panose="02020603050405020304" pitchFamily="18" charset="0"/>
            </a:endParaRP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rPr>
              <a:t>Risques géopolitiques: Blocus économique, attentats, guerres, climat insurrectionnel… </a:t>
            </a: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rPr>
              <a:t>Risques économiques: Inflation, évolution de la demande, des besoins, des marchés… </a:t>
            </a: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rPr>
              <a:t>Risques stratégiques: Incohérence entre les différents segments constitutifs du modèle stratégique </a:t>
            </a: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rPr>
              <a:t>Risques financiers: Liquidité, taux de change, risque de crédit, dilution du capital… </a:t>
            </a: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rPr>
              <a:t>Risques opérationnels: Risques engendrés par les infrastructures, les énergies, les cycles de production… </a:t>
            </a: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rPr>
              <a:t>Risques industriels: Risques liés aux activités de fabrication, de transformation… </a:t>
            </a: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rPr>
              <a:t>Risques juridiques: Contrefaçon, responsabilité pénale du dirigeant… </a:t>
            </a: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rPr>
              <a:t>Risques informatiques: Risques liés aux matériels, aux logiciels, aux applications, aux infrastructures réseaux… </a:t>
            </a: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rPr>
              <a:t>Risques sociaux ou psychosociaux: Perte d’homme clé, mal-être, stress, harcèlement sexuel, suicide…</a:t>
            </a: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rPr>
              <a:t>Risques d’image ou de réputation: Contrefaçon, rumeurs, concurrence déloyale, espionnage industriel… </a:t>
            </a:r>
          </a:p>
          <a:p>
            <a:pPr marL="342900" lvl="0" indent="-342900" algn="just">
              <a:lnSpc>
                <a:spcPts val="2000"/>
              </a:lnSpc>
              <a:spcBef>
                <a:spcPts val="65"/>
              </a:spcBef>
              <a:spcAft>
                <a:spcPts val="0"/>
              </a:spcAft>
              <a:buFont typeface="Times New Roman" panose="02020603050405020304" pitchFamily="18" charset="0"/>
              <a:buChar char="-"/>
              <a:tabLst>
                <a:tab pos="457200" algn="l"/>
              </a:tabLst>
            </a:pPr>
            <a:r>
              <a:rPr lang="fr-FR" b="1" dirty="0">
                <a:latin typeface="Times New Roman" panose="02020603050405020304" pitchFamily="18" charset="0"/>
                <a:ea typeface="Times New Roman" panose="02020603050405020304" pitchFamily="18" charset="0"/>
              </a:rPr>
              <a:t>Risques de </a:t>
            </a:r>
            <a:r>
              <a:rPr lang="fr-FR" b="1" dirty="0" err="1">
                <a:latin typeface="Times New Roman" panose="02020603050405020304" pitchFamily="18" charset="0"/>
                <a:ea typeface="Times New Roman" panose="02020603050405020304" pitchFamily="18" charset="0"/>
              </a:rPr>
              <a:t>knowledge</a:t>
            </a:r>
            <a:r>
              <a:rPr lang="fr-FR" b="1" dirty="0">
                <a:latin typeface="Times New Roman" panose="02020603050405020304" pitchFamily="18" charset="0"/>
                <a:ea typeface="Times New Roman" panose="02020603050405020304" pitchFamily="18" charset="0"/>
              </a:rPr>
              <a:t> management:  Perte de connaissance et de savoir-faire.</a:t>
            </a:r>
            <a:endParaRPr lang="fr-FR"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064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3"/>
            <a:ext cx="2746457" cy="369332"/>
          </a:xfrm>
          <a:prstGeom prst="rect">
            <a:avLst/>
          </a:prstGeom>
        </p:spPr>
        <p:txBody>
          <a:bodyPr wrap="none">
            <a:spAutoFit/>
          </a:bodyPr>
          <a:lstStyle/>
          <a:p>
            <a:r>
              <a:rPr lang="en-US" b="1"/>
              <a:t>OUTIL D’AUTODIAGNOSTIC</a:t>
            </a:r>
            <a:endParaRPr lang="en-US"/>
          </a:p>
        </p:txBody>
      </p:sp>
      <p:sp>
        <p:nvSpPr>
          <p:cNvPr id="3" name="Rectangle 2"/>
          <p:cNvSpPr/>
          <p:nvPr/>
        </p:nvSpPr>
        <p:spPr>
          <a:xfrm>
            <a:off x="-32662" y="568439"/>
            <a:ext cx="9036496" cy="1200329"/>
          </a:xfrm>
          <a:prstGeom prst="rect">
            <a:avLst/>
          </a:prstGeom>
        </p:spPr>
        <p:txBody>
          <a:bodyPr wrap="square">
            <a:spAutoFit/>
          </a:bodyPr>
          <a:lstStyle/>
          <a:p>
            <a:pPr algn="just"/>
            <a:r>
              <a:rPr lang="fr-FR" b="1" smtClean="0">
                <a:latin typeface="Times New Roman" panose="02020603050405020304" pitchFamily="18" charset="0"/>
                <a:cs typeface="Times New Roman" panose="02020603050405020304" pitchFamily="18" charset="0"/>
              </a:rPr>
              <a:t>Permet </a:t>
            </a:r>
            <a:r>
              <a:rPr lang="fr-FR" b="1">
                <a:latin typeface="Times New Roman" panose="02020603050405020304" pitchFamily="18" charset="0"/>
                <a:cs typeface="Times New Roman" panose="02020603050405020304" pitchFamily="18" charset="0"/>
              </a:rPr>
              <a:t>de </a:t>
            </a:r>
            <a:r>
              <a:rPr lang="fr-FR" b="1" smtClean="0">
                <a:latin typeface="Times New Roman" panose="02020603050405020304" pitchFamily="18" charset="0"/>
                <a:cs typeface="Times New Roman" panose="02020603050405020304" pitchFamily="18" charset="0"/>
              </a:rPr>
              <a:t>visualiser, </a:t>
            </a:r>
            <a:r>
              <a:rPr lang="en-US" b="1" smtClean="0">
                <a:latin typeface="Times New Roman" panose="02020603050405020304" pitchFamily="18" charset="0"/>
                <a:cs typeface="Times New Roman" panose="02020603050405020304" pitchFamily="18" charset="0"/>
              </a:rPr>
              <a:t>grâce à des graphes radars, </a:t>
            </a:r>
            <a:r>
              <a:rPr lang="fr-FR" b="1" smtClean="0">
                <a:latin typeface="Times New Roman" panose="02020603050405020304" pitchFamily="18" charset="0"/>
                <a:cs typeface="Times New Roman" panose="02020603050405020304" pitchFamily="18" charset="0"/>
              </a:rPr>
              <a:t>les résultats de chaque article séparément. Le </a:t>
            </a:r>
            <a:r>
              <a:rPr lang="fr-FR" b="1">
                <a:latin typeface="Times New Roman" panose="02020603050405020304" pitchFamily="18" charset="0"/>
                <a:cs typeface="Times New Roman" panose="02020603050405020304" pitchFamily="18" charset="0"/>
              </a:rPr>
              <a:t>fait d’avoir une évaluation détaillée de </a:t>
            </a:r>
            <a:r>
              <a:rPr lang="fr-FR" b="1" smtClean="0">
                <a:latin typeface="Times New Roman" panose="02020603050405020304" pitchFamily="18" charset="0"/>
                <a:cs typeface="Times New Roman" panose="02020603050405020304" pitchFamily="18" charset="0"/>
              </a:rPr>
              <a:t>chaque article de la norme va permettre aux utilisateurs </a:t>
            </a:r>
            <a:r>
              <a:rPr lang="en-US" b="1" smtClean="0">
                <a:latin typeface="Times New Roman" panose="02020603050405020304" pitchFamily="18" charset="0"/>
                <a:cs typeface="Times New Roman" panose="02020603050405020304" pitchFamily="18" charset="0"/>
              </a:rPr>
              <a:t>d’identifier les axes de progression afin d’entamer une démarche d’amélioration.</a:t>
            </a:r>
            <a:endParaRPr lang="en-US" b="1">
              <a:latin typeface="Times New Roman" panose="02020603050405020304" pitchFamily="18" charset="0"/>
              <a:cs typeface="Times New Roman" panose="02020603050405020304" pitchFamily="18" charset="0"/>
            </a:endParaRPr>
          </a:p>
        </p:txBody>
      </p:sp>
      <p:sp>
        <p:nvSpPr>
          <p:cNvPr id="7" name="Rectangle 6"/>
          <p:cNvSpPr/>
          <p:nvPr/>
        </p:nvSpPr>
        <p:spPr>
          <a:xfrm>
            <a:off x="0" y="2276872"/>
            <a:ext cx="9144000" cy="2308324"/>
          </a:xfrm>
          <a:prstGeom prst="rect">
            <a:avLst/>
          </a:prstGeom>
        </p:spPr>
        <p:txBody>
          <a:bodyPr wrap="square">
            <a:spAutoFit/>
          </a:bodyPr>
          <a:lstStyle/>
          <a:p>
            <a:pPr algn="just"/>
            <a:r>
              <a:rPr lang="fr-FR" b="1" smtClean="0">
                <a:latin typeface="Times New Roman" panose="02020603050405020304" pitchFamily="18" charset="0"/>
                <a:cs typeface="Times New Roman" panose="02020603050405020304" pitchFamily="18" charset="0"/>
              </a:rPr>
              <a:t>Le mode d’emploi sert d’introduction à l’outil d’autodiagnostic, </a:t>
            </a:r>
            <a:r>
              <a:rPr lang="en-US" b="1" smtClean="0">
                <a:latin typeface="Times New Roman" panose="02020603050405020304" pitchFamily="18" charset="0"/>
                <a:cs typeface="Times New Roman" panose="02020603050405020304" pitchFamily="18" charset="0"/>
              </a:rPr>
              <a:t>en présentant l’outil et ses différentes parties. Trois sections peuvent être distinguées: </a:t>
            </a:r>
            <a:endParaRPr lang="fr-FR" b="1" smtClean="0">
              <a:latin typeface="Times New Roman" panose="02020603050405020304" pitchFamily="18" charset="0"/>
              <a:cs typeface="Times New Roman" panose="02020603050405020304" pitchFamily="18" charset="0"/>
            </a:endParaRPr>
          </a:p>
          <a:p>
            <a:r>
              <a:rPr lang="fr-FR" b="1" smtClean="0">
                <a:latin typeface="Times New Roman" panose="02020603050405020304" pitchFamily="18" charset="0"/>
                <a:cs typeface="Times New Roman" panose="02020603050405020304" pitchFamily="18" charset="0"/>
              </a:rPr>
              <a:t>1-  L’entête </a:t>
            </a:r>
            <a:r>
              <a:rPr lang="fr-FR" b="1">
                <a:latin typeface="Times New Roman" panose="02020603050405020304" pitchFamily="18" charset="0"/>
                <a:cs typeface="Times New Roman" panose="02020603050405020304" pitchFamily="18" charset="0"/>
              </a:rPr>
              <a:t>: permet d’identifier des informations concernant l’organisme et le responsable</a:t>
            </a:r>
          </a:p>
          <a:p>
            <a:r>
              <a:rPr lang="en-US" b="1" smtClean="0">
                <a:latin typeface="Times New Roman" panose="02020603050405020304" pitchFamily="18" charset="0"/>
                <a:cs typeface="Times New Roman" panose="02020603050405020304" pitchFamily="18" charset="0"/>
              </a:rPr>
              <a:t>       SMQ.</a:t>
            </a:r>
          </a:p>
          <a:p>
            <a:r>
              <a:rPr lang="en-US" b="1" smtClean="0">
                <a:latin typeface="Times New Roman" panose="02020603050405020304" pitchFamily="18" charset="0"/>
                <a:cs typeface="Times New Roman" panose="02020603050405020304" pitchFamily="18" charset="0"/>
              </a:rPr>
              <a:t>2- </a:t>
            </a:r>
            <a:r>
              <a:rPr lang="fr-FR" b="1" smtClean="0">
                <a:latin typeface="Times New Roman" panose="02020603050405020304" pitchFamily="18" charset="0"/>
                <a:cs typeface="Times New Roman" panose="02020603050405020304" pitchFamily="18" charset="0"/>
              </a:rPr>
              <a:t>Le </a:t>
            </a:r>
            <a:r>
              <a:rPr lang="fr-FR" b="1">
                <a:latin typeface="Times New Roman" panose="02020603050405020304" pitchFamily="18" charset="0"/>
                <a:cs typeface="Times New Roman" panose="02020603050405020304" pitchFamily="18" charset="0"/>
              </a:rPr>
              <a:t>manuel d’emploi </a:t>
            </a:r>
            <a:r>
              <a:rPr lang="fr-FR" b="1" smtClean="0">
                <a:latin typeface="Times New Roman" panose="02020603050405020304" pitchFamily="18" charset="0"/>
                <a:cs typeface="Times New Roman" panose="02020603050405020304" pitchFamily="18" charset="0"/>
              </a:rPr>
              <a:t>:</a:t>
            </a:r>
            <a:r>
              <a:rPr lang="fr-FR" b="1">
                <a:latin typeface="Times New Roman" panose="02020603050405020304" pitchFamily="18" charset="0"/>
                <a:cs typeface="Times New Roman" panose="02020603050405020304" pitchFamily="18" charset="0"/>
              </a:rPr>
              <a:t>définit les objectifs de </a:t>
            </a:r>
            <a:r>
              <a:rPr lang="fr-FR" b="1" smtClean="0">
                <a:latin typeface="Times New Roman" panose="02020603050405020304" pitchFamily="18" charset="0"/>
                <a:cs typeface="Times New Roman" panose="02020603050405020304" pitchFamily="18" charset="0"/>
              </a:rPr>
              <a:t>l’outil d’autodiagnostic et une brève présentation </a:t>
            </a:r>
            <a:r>
              <a:rPr lang="fr-FR" b="1">
                <a:latin typeface="Times New Roman" panose="02020603050405020304" pitchFamily="18" charset="0"/>
                <a:cs typeface="Times New Roman" panose="02020603050405020304" pitchFamily="18" charset="0"/>
              </a:rPr>
              <a:t>des éléments dont il se compose.</a:t>
            </a:r>
          </a:p>
          <a:p>
            <a:r>
              <a:rPr lang="en-US" b="1" smtClean="0">
                <a:latin typeface="Times New Roman" panose="02020603050405020304" pitchFamily="18" charset="0"/>
                <a:cs typeface="Times New Roman" panose="02020603050405020304" pitchFamily="18" charset="0"/>
              </a:rPr>
              <a:t>3-  Échelles d’évaluation : définit les niveaux de véracité et le taux de conformité sur lesquels est basé l’outil </a:t>
            </a:r>
            <a:r>
              <a:rPr lang="fr-FR" b="1" smtClean="0">
                <a:latin typeface="Times New Roman" panose="02020603050405020304" pitchFamily="18" charset="0"/>
                <a:cs typeface="Times New Roman" panose="02020603050405020304" pitchFamily="18" charset="0"/>
              </a:rPr>
              <a:t>d’autodiagnostic.</a:t>
            </a:r>
            <a:endParaRPr lang="en-US" b="1">
              <a:latin typeface="Times New Roman" panose="02020603050405020304" pitchFamily="18" charset="0"/>
              <a:cs typeface="Times New Roman" panose="02020603050405020304" pitchFamily="18" charset="0"/>
            </a:endParaRPr>
          </a:p>
        </p:txBody>
      </p:sp>
      <p:sp>
        <p:nvSpPr>
          <p:cNvPr id="8" name="Rectangle 7"/>
          <p:cNvSpPr/>
          <p:nvPr/>
        </p:nvSpPr>
        <p:spPr>
          <a:xfrm>
            <a:off x="49053" y="5517232"/>
            <a:ext cx="9094947" cy="923330"/>
          </a:xfrm>
          <a:prstGeom prst="rect">
            <a:avLst/>
          </a:prstGeom>
        </p:spPr>
        <p:txBody>
          <a:bodyPr wrap="square">
            <a:spAutoFit/>
          </a:bodyPr>
          <a:lstStyle/>
          <a:p>
            <a:pPr algn="just"/>
            <a:r>
              <a:rPr lang="en-US" b="1" smtClean="0"/>
              <a:t>Remarque: Le  niveau de conformité est déterminé en fonction du niveau de véracité choisi. Par exemple si une exigence est considérée comme "Plutôt faux", le niveau de conformité associé sera automatiquement "</a:t>
            </a:r>
            <a:r>
              <a:rPr lang="en-US" b="1"/>
              <a:t>Informel".</a:t>
            </a:r>
          </a:p>
        </p:txBody>
      </p:sp>
      <p:sp>
        <p:nvSpPr>
          <p:cNvPr id="9" name="Rectangle 8"/>
          <p:cNvSpPr/>
          <p:nvPr/>
        </p:nvSpPr>
        <p:spPr>
          <a:xfrm>
            <a:off x="68561" y="4794847"/>
            <a:ext cx="8432257" cy="646331"/>
          </a:xfrm>
          <a:prstGeom prst="rect">
            <a:avLst/>
          </a:prstGeom>
        </p:spPr>
        <p:txBody>
          <a:bodyPr wrap="square">
            <a:spAutoFit/>
          </a:bodyPr>
          <a:lstStyle/>
          <a:p>
            <a:r>
              <a:rPr lang="en-US" b="1" smtClean="0">
                <a:sym typeface="Symbol"/>
              </a:rPr>
              <a:t> </a:t>
            </a:r>
            <a:r>
              <a:rPr lang="en-US" b="1" smtClean="0"/>
              <a:t>Faux / Plutôtfaux /P lutôtv rai / Vrai pour le niveau de véracité</a:t>
            </a:r>
            <a:r>
              <a:rPr lang="en-US" b="1"/>
              <a:t>.</a:t>
            </a:r>
          </a:p>
          <a:p>
            <a:r>
              <a:rPr lang="en-US" b="1" smtClean="0">
                <a:sym typeface="Symbol"/>
              </a:rPr>
              <a:t> </a:t>
            </a:r>
            <a:r>
              <a:rPr lang="en-US" b="1" smtClean="0"/>
              <a:t>Insuffisant/ Informel/ Convaincant/Conforme pour le Niveau de conformité</a:t>
            </a:r>
            <a:r>
              <a:rPr lang="en-US" b="1"/>
              <a:t>.</a:t>
            </a:r>
          </a:p>
        </p:txBody>
      </p:sp>
      <p:sp>
        <p:nvSpPr>
          <p:cNvPr id="10" name="Rectangle 9"/>
          <p:cNvSpPr/>
          <p:nvPr/>
        </p:nvSpPr>
        <p:spPr>
          <a:xfrm>
            <a:off x="0" y="1772816"/>
            <a:ext cx="1678665" cy="369332"/>
          </a:xfrm>
          <a:prstGeom prst="rect">
            <a:avLst/>
          </a:prstGeom>
        </p:spPr>
        <p:txBody>
          <a:bodyPr wrap="none">
            <a:spAutoFit/>
          </a:bodyPr>
          <a:lstStyle/>
          <a:p>
            <a:r>
              <a:rPr lang="en-US" b="1" u="sng">
                <a:latin typeface="Times New Roman" panose="02020603050405020304" pitchFamily="18" charset="0"/>
                <a:cs typeface="Times New Roman" panose="02020603050405020304" pitchFamily="18" charset="0"/>
              </a:rPr>
              <a:t>Mode d’emploi</a:t>
            </a:r>
          </a:p>
        </p:txBody>
      </p:sp>
    </p:spTree>
    <p:extLst>
      <p:ext uri="{BB962C8B-B14F-4D97-AF65-F5344CB8AC3E}">
        <p14:creationId xmlns:p14="http://schemas.microsoft.com/office/powerpoint/2010/main" val="25206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453"/>
            <a:ext cx="9144000" cy="369332"/>
          </a:xfrm>
          <a:prstGeom prst="rect">
            <a:avLst/>
          </a:prstGeom>
        </p:spPr>
        <p:txBody>
          <a:bodyPr wrap="square">
            <a:spAutoFit/>
          </a:bodyPr>
          <a:lstStyle/>
          <a:p>
            <a:r>
              <a:rPr lang="en-US" b="1" smtClean="0">
                <a:latin typeface="Times New Roman" panose="02020603050405020304" pitchFamily="18" charset="0"/>
                <a:cs typeface="Times New Roman" panose="02020603050405020304" pitchFamily="18" charset="0"/>
              </a:rPr>
              <a:t>Concordance entre les niveaux de véracité et les niveaux de conformité</a:t>
            </a:r>
            <a:endParaRPr lang="en-US" b="1">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92696"/>
            <a:ext cx="47815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517905"/>
            <a:ext cx="661035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0" y="2344611"/>
            <a:ext cx="1095493" cy="369332"/>
          </a:xfrm>
          <a:prstGeom prst="rect">
            <a:avLst/>
          </a:prstGeom>
          <a:noFill/>
        </p:spPr>
        <p:txBody>
          <a:bodyPr wrap="none" rtlCol="0">
            <a:spAutoFit/>
          </a:bodyPr>
          <a:lstStyle/>
          <a:p>
            <a:r>
              <a:rPr lang="fr-FR" smtClean="0"/>
              <a:t>Exemple :</a:t>
            </a:r>
            <a:endParaRPr lang="en-US"/>
          </a:p>
        </p:txBody>
      </p:sp>
    </p:spTree>
    <p:extLst>
      <p:ext uri="{BB962C8B-B14F-4D97-AF65-F5344CB8AC3E}">
        <p14:creationId xmlns:p14="http://schemas.microsoft.com/office/powerpoint/2010/main" val="11943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9"/>
          <p:cNvSpPr txBox="1">
            <a:spLocks noChangeArrowheads="1"/>
          </p:cNvSpPr>
          <p:nvPr/>
        </p:nvSpPr>
        <p:spPr bwMode="auto">
          <a:xfrm>
            <a:off x="0" y="630238"/>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fr-FR" altLang="fr-FR" b="1">
                <a:latin typeface="Times New Roman" pitchFamily="18" charset="0"/>
                <a:cs typeface="Times New Roman" pitchFamily="18" charset="0"/>
              </a:rPr>
              <a:t>  La qualité externe: répond parfaitement aux besoins et  attentes des clients</a:t>
            </a:r>
          </a:p>
        </p:txBody>
      </p:sp>
      <p:sp>
        <p:nvSpPr>
          <p:cNvPr id="3" name="Rectangle 40"/>
          <p:cNvSpPr>
            <a:spLocks noChangeArrowheads="1"/>
          </p:cNvSpPr>
          <p:nvPr/>
        </p:nvSpPr>
        <p:spPr bwMode="auto">
          <a:xfrm>
            <a:off x="0" y="55563"/>
            <a:ext cx="5627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a:solidFill>
                  <a:srgbClr val="FF0000"/>
                </a:solidFill>
                <a:latin typeface="Times New Roman" pitchFamily="18" charset="0"/>
                <a:cs typeface="Times New Roman" pitchFamily="18" charset="0"/>
              </a:rPr>
              <a:t>Dans la pratique la qualité se décline sous deux formes:</a:t>
            </a:r>
          </a:p>
        </p:txBody>
      </p:sp>
      <p:sp>
        <p:nvSpPr>
          <p:cNvPr id="4" name="Text Box 41"/>
          <p:cNvSpPr txBox="1">
            <a:spLocks noChangeArrowheads="1"/>
          </p:cNvSpPr>
          <p:nvPr/>
        </p:nvSpPr>
        <p:spPr bwMode="auto">
          <a:xfrm>
            <a:off x="0" y="11303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fr-FR" altLang="fr-FR" b="1">
                <a:latin typeface="Times New Roman" pitchFamily="18" charset="0"/>
                <a:cs typeface="Times New Roman" pitchFamily="18" charset="0"/>
              </a:rPr>
              <a:t>- La qualité interne:  Maitrise et amélioration en continue du fonctionnement de l’entreprise. </a:t>
            </a:r>
          </a:p>
        </p:txBody>
      </p:sp>
      <p:sp>
        <p:nvSpPr>
          <p:cNvPr id="5" name="Text Box 42"/>
          <p:cNvSpPr txBox="1">
            <a:spLocks noChangeArrowheads="1"/>
          </p:cNvSpPr>
          <p:nvPr/>
        </p:nvSpPr>
        <p:spPr bwMode="auto">
          <a:xfrm>
            <a:off x="0" y="1987550"/>
            <a:ext cx="8244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b="1" dirty="0">
                <a:latin typeface="Times New Roman" pitchFamily="18" charset="0"/>
                <a:cs typeface="Times New Roman" pitchFamily="18" charset="0"/>
              </a:rPr>
              <a:t>	Attention :</a:t>
            </a:r>
            <a:r>
              <a:rPr lang="fr-FR" altLang="fr-FR" b="1" u="sng" dirty="0">
                <a:solidFill>
                  <a:srgbClr val="FF0000"/>
                </a:solidFill>
                <a:latin typeface="Times New Roman" pitchFamily="18" charset="0"/>
                <a:cs typeface="Times New Roman" pitchFamily="18" charset="0"/>
              </a:rPr>
              <a:t>La qualité externe est étroitement liée </a:t>
            </a:r>
            <a:r>
              <a:rPr lang="fr-FR" altLang="fr-FR" b="1" u="sng" dirty="0" smtClean="0">
                <a:solidFill>
                  <a:srgbClr val="FF0000"/>
                </a:solidFill>
                <a:latin typeface="Times New Roman" pitchFamily="18" charset="0"/>
                <a:cs typeface="Times New Roman" pitchFamily="18" charset="0"/>
              </a:rPr>
              <a:t>à la qualité </a:t>
            </a:r>
            <a:r>
              <a:rPr lang="fr-FR" altLang="fr-FR" b="1" u="sng" dirty="0">
                <a:solidFill>
                  <a:srgbClr val="FF0000"/>
                </a:solidFill>
                <a:latin typeface="Times New Roman" pitchFamily="18" charset="0"/>
                <a:cs typeface="Times New Roman" pitchFamily="18" charset="0"/>
              </a:rPr>
              <a:t>interne</a:t>
            </a:r>
          </a:p>
        </p:txBody>
      </p:sp>
      <p:sp>
        <p:nvSpPr>
          <p:cNvPr id="6" name="Rectangle 33"/>
          <p:cNvSpPr>
            <a:spLocks noChangeArrowheads="1"/>
          </p:cNvSpPr>
          <p:nvPr/>
        </p:nvSpPr>
        <p:spPr bwMode="auto">
          <a:xfrm>
            <a:off x="0" y="5559425"/>
            <a:ext cx="687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a:latin typeface="Times New Roman" pitchFamily="18" charset="0"/>
                <a:cs typeface="Times New Roman" pitchFamily="18" charset="0"/>
              </a:rPr>
              <a:t>5 – L’excellence: tendre vers le zéro défaut</a:t>
            </a:r>
          </a:p>
        </p:txBody>
      </p:sp>
      <p:sp>
        <p:nvSpPr>
          <p:cNvPr id="7" name="Rectangle 34"/>
          <p:cNvSpPr>
            <a:spLocks noChangeArrowheads="1"/>
          </p:cNvSpPr>
          <p:nvPr/>
        </p:nvSpPr>
        <p:spPr bwMode="auto">
          <a:xfrm>
            <a:off x="0" y="3032125"/>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a:latin typeface="Times New Roman" pitchFamily="18" charset="0"/>
                <a:cs typeface="Times New Roman" pitchFamily="18" charset="0"/>
              </a:rPr>
              <a:t>1 – La conformité: satisfaire aux exigences spécifiées par le client.</a:t>
            </a:r>
          </a:p>
        </p:txBody>
      </p:sp>
      <p:sp>
        <p:nvSpPr>
          <p:cNvPr id="8" name="Rectangle 35"/>
          <p:cNvSpPr>
            <a:spLocks noChangeArrowheads="1"/>
          </p:cNvSpPr>
          <p:nvPr/>
        </p:nvSpPr>
        <p:spPr bwMode="auto">
          <a:xfrm>
            <a:off x="0" y="370205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a:latin typeface="Times New Roman" pitchFamily="18" charset="0"/>
                <a:cs typeface="Times New Roman" pitchFamily="18" charset="0"/>
              </a:rPr>
              <a:t>2 – La prévention: éliminer des causes de non – conformité.,</a:t>
            </a:r>
          </a:p>
        </p:txBody>
      </p:sp>
      <p:sp>
        <p:nvSpPr>
          <p:cNvPr id="9" name="Rectangle 36"/>
          <p:cNvSpPr>
            <a:spLocks noChangeArrowheads="1"/>
          </p:cNvSpPr>
          <p:nvPr/>
        </p:nvSpPr>
        <p:spPr bwMode="auto">
          <a:xfrm>
            <a:off x="0" y="4202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b="1">
                <a:latin typeface="Times New Roman" pitchFamily="18" charset="0"/>
                <a:cs typeface="Times New Roman" pitchFamily="18" charset="0"/>
              </a:rPr>
              <a:t>3 – Le contrôle : s’assurer de conformité ou identifier les non- conformités pour agir.</a:t>
            </a:r>
          </a:p>
        </p:txBody>
      </p:sp>
      <p:sp>
        <p:nvSpPr>
          <p:cNvPr id="10" name="Rectangle 37"/>
          <p:cNvSpPr>
            <a:spLocks noChangeArrowheads="1"/>
          </p:cNvSpPr>
          <p:nvPr/>
        </p:nvSpPr>
        <p:spPr bwMode="auto">
          <a:xfrm>
            <a:off x="0" y="4783138"/>
            <a:ext cx="9131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b="1">
                <a:latin typeface="Times New Roman" pitchFamily="18" charset="0"/>
                <a:cs typeface="Times New Roman" pitchFamily="18" charset="0"/>
              </a:rPr>
              <a:t>4 – La responsabilisation: faire prendre en charges les problèmes par les personnes plus aptes à agir.</a:t>
            </a:r>
          </a:p>
        </p:txBody>
      </p:sp>
      <p:sp>
        <p:nvSpPr>
          <p:cNvPr id="11" name="Rectangle 38"/>
          <p:cNvSpPr>
            <a:spLocks noChangeArrowheads="1"/>
          </p:cNvSpPr>
          <p:nvPr/>
        </p:nvSpPr>
        <p:spPr bwMode="auto">
          <a:xfrm>
            <a:off x="0" y="2532063"/>
            <a:ext cx="4781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a:solidFill>
                  <a:srgbClr val="FF0000"/>
                </a:solidFill>
                <a:latin typeface="Times New Roman" pitchFamily="18" charset="0"/>
                <a:cs typeface="Times New Roman" pitchFamily="18" charset="0"/>
              </a:rPr>
              <a:t>Les cinq principes fondamentaux de la qualité </a:t>
            </a:r>
          </a:p>
        </p:txBody>
      </p:sp>
      <p:sp>
        <p:nvSpPr>
          <p:cNvPr id="12" name="Rectangle 3"/>
          <p:cNvSpPr>
            <a:spLocks noChangeArrowheads="1"/>
          </p:cNvSpPr>
          <p:nvPr/>
        </p:nvSpPr>
        <p:spPr bwMode="auto">
          <a:xfrm>
            <a:off x="0" y="6093296"/>
            <a:ext cx="8497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000" b="1" dirty="0">
                <a:solidFill>
                  <a:srgbClr val="FF0000"/>
                </a:solidFill>
                <a:latin typeface="Times New Roman" pitchFamily="18" charset="0"/>
                <a:cs typeface="Times New Roman" pitchFamily="18" charset="0"/>
              </a:rPr>
              <a:t>Satisfaction du client c’est assuré la </a:t>
            </a:r>
            <a:r>
              <a:rPr lang="fr-FR" altLang="fr-FR" sz="2000" b="1" dirty="0" smtClean="0">
                <a:solidFill>
                  <a:srgbClr val="FF0000"/>
                </a:solidFill>
                <a:latin typeface="Times New Roman" pitchFamily="18" charset="0"/>
                <a:cs typeface="Times New Roman" pitchFamily="18" charset="0"/>
              </a:rPr>
              <a:t>qualité ( </a:t>
            </a:r>
            <a:r>
              <a:rPr lang="fr-FR" altLang="fr-FR" sz="2000" b="1" dirty="0">
                <a:solidFill>
                  <a:srgbClr val="FF0000"/>
                </a:solidFill>
                <a:latin typeface="Times New Roman" pitchFamily="18" charset="0"/>
                <a:cs typeface="Times New Roman" pitchFamily="18" charset="0"/>
              </a:rPr>
              <a:t>implication de tous les services) </a:t>
            </a:r>
          </a:p>
        </p:txBody>
      </p:sp>
    </p:spTree>
    <p:extLst>
      <p:ext uri="{BB962C8B-B14F-4D97-AF65-F5344CB8AC3E}">
        <p14:creationId xmlns:p14="http://schemas.microsoft.com/office/powerpoint/2010/main" val="419890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heckerboard(across)">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heckerboard(across)">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checkerboard(across)">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55" y="548680"/>
            <a:ext cx="816292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1496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14" y="764704"/>
            <a:ext cx="812482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504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614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b="1">
                <a:latin typeface="Times New Roman" pitchFamily="18" charset="0"/>
                <a:cs typeface="Times New Roman" pitchFamily="18" charset="0"/>
              </a:rPr>
              <a:t>Les Composantes de la Qualité pour la satisfaction du client:</a:t>
            </a:r>
          </a:p>
        </p:txBody>
      </p:sp>
      <p:grpSp>
        <p:nvGrpSpPr>
          <p:cNvPr id="3" name="Group 6"/>
          <p:cNvGrpSpPr>
            <a:grpSpLocks/>
          </p:cNvGrpSpPr>
          <p:nvPr/>
        </p:nvGrpSpPr>
        <p:grpSpPr bwMode="auto">
          <a:xfrm>
            <a:off x="3000375" y="706438"/>
            <a:ext cx="3770313" cy="2071687"/>
            <a:chOff x="1200" y="1015"/>
            <a:chExt cx="2918" cy="2099"/>
          </a:xfrm>
        </p:grpSpPr>
        <p:sp>
          <p:nvSpPr>
            <p:cNvPr id="4" name="Text Box 7"/>
            <p:cNvSpPr txBox="1">
              <a:spLocks noChangeArrowheads="1"/>
            </p:cNvSpPr>
            <p:nvPr/>
          </p:nvSpPr>
          <p:spPr bwMode="auto">
            <a:xfrm>
              <a:off x="1901" y="1771"/>
              <a:ext cx="1643" cy="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altLang="fr-FR" b="1">
                  <a:latin typeface="Times New Roman" pitchFamily="18" charset="0"/>
                  <a:cs typeface="Times New Roman" pitchFamily="18" charset="0"/>
                </a:rPr>
                <a:t>Composantes de la qualité</a:t>
              </a:r>
            </a:p>
          </p:txBody>
        </p:sp>
        <p:sp>
          <p:nvSpPr>
            <p:cNvPr id="5" name="Oval 8"/>
            <p:cNvSpPr>
              <a:spLocks noChangeArrowheads="1"/>
            </p:cNvSpPr>
            <p:nvPr/>
          </p:nvSpPr>
          <p:spPr bwMode="auto">
            <a:xfrm>
              <a:off x="1701" y="1712"/>
              <a:ext cx="1905" cy="6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p>
          </p:txBody>
        </p:sp>
        <p:sp>
          <p:nvSpPr>
            <p:cNvPr id="6" name="AutoShape 9"/>
            <p:cNvSpPr>
              <a:spLocks noChangeArrowheads="1"/>
            </p:cNvSpPr>
            <p:nvPr/>
          </p:nvSpPr>
          <p:spPr bwMode="auto">
            <a:xfrm rot="-3739347">
              <a:off x="2571" y="1330"/>
              <a:ext cx="741" cy="111"/>
            </a:xfrm>
            <a:prstGeom prst="rightArrow">
              <a:avLst>
                <a:gd name="adj1" fmla="val 50000"/>
                <a:gd name="adj2" fmla="val 16173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p>
          </p:txBody>
        </p:sp>
        <p:sp>
          <p:nvSpPr>
            <p:cNvPr id="7" name="AutoShape 10"/>
            <p:cNvSpPr>
              <a:spLocks noChangeArrowheads="1"/>
            </p:cNvSpPr>
            <p:nvPr/>
          </p:nvSpPr>
          <p:spPr bwMode="auto">
            <a:xfrm rot="-3771130">
              <a:off x="3347" y="1638"/>
              <a:ext cx="432" cy="77"/>
            </a:xfrm>
            <a:prstGeom prst="rightArrow">
              <a:avLst>
                <a:gd name="adj1" fmla="val 50000"/>
                <a:gd name="adj2" fmla="val 14942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p>
          </p:txBody>
        </p:sp>
        <p:sp>
          <p:nvSpPr>
            <p:cNvPr id="8" name="AutoShape 11"/>
            <p:cNvSpPr>
              <a:spLocks noChangeArrowheads="1"/>
            </p:cNvSpPr>
            <p:nvPr/>
          </p:nvSpPr>
          <p:spPr bwMode="auto">
            <a:xfrm>
              <a:off x="3633" y="2037"/>
              <a:ext cx="485" cy="117"/>
            </a:xfrm>
            <a:prstGeom prst="rightArrow">
              <a:avLst>
                <a:gd name="adj1" fmla="val 50000"/>
                <a:gd name="adj2" fmla="val 10363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p>
          </p:txBody>
        </p:sp>
        <p:sp>
          <p:nvSpPr>
            <p:cNvPr id="9" name="AutoShape 12"/>
            <p:cNvSpPr>
              <a:spLocks noChangeArrowheads="1"/>
            </p:cNvSpPr>
            <p:nvPr/>
          </p:nvSpPr>
          <p:spPr bwMode="auto">
            <a:xfrm rot="4574984">
              <a:off x="3101" y="2505"/>
              <a:ext cx="506" cy="125"/>
            </a:xfrm>
            <a:prstGeom prst="rightArrow">
              <a:avLst>
                <a:gd name="adj1" fmla="val 50000"/>
                <a:gd name="adj2" fmla="val 12642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p>
          </p:txBody>
        </p:sp>
        <p:sp>
          <p:nvSpPr>
            <p:cNvPr id="10" name="AutoShape 13"/>
            <p:cNvSpPr>
              <a:spLocks noChangeArrowheads="1"/>
            </p:cNvSpPr>
            <p:nvPr/>
          </p:nvSpPr>
          <p:spPr bwMode="auto">
            <a:xfrm rot="5190253" flipV="1">
              <a:off x="2524" y="2707"/>
              <a:ext cx="712" cy="102"/>
            </a:xfrm>
            <a:prstGeom prst="rightArrow">
              <a:avLst>
                <a:gd name="adj1" fmla="val 50000"/>
                <a:gd name="adj2" fmla="val 31469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p>
          </p:txBody>
        </p:sp>
        <p:sp>
          <p:nvSpPr>
            <p:cNvPr id="11" name="AutoShape 14"/>
            <p:cNvSpPr>
              <a:spLocks noChangeArrowheads="1"/>
            </p:cNvSpPr>
            <p:nvPr/>
          </p:nvSpPr>
          <p:spPr bwMode="auto">
            <a:xfrm rot="5992529">
              <a:off x="2095" y="2611"/>
              <a:ext cx="514" cy="105"/>
            </a:xfrm>
            <a:prstGeom prst="rightArrow">
              <a:avLst>
                <a:gd name="adj1" fmla="val 50000"/>
                <a:gd name="adj2" fmla="val 12238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p>
          </p:txBody>
        </p:sp>
        <p:sp>
          <p:nvSpPr>
            <p:cNvPr id="12" name="AutoShape 15"/>
            <p:cNvSpPr>
              <a:spLocks noChangeArrowheads="1"/>
            </p:cNvSpPr>
            <p:nvPr/>
          </p:nvSpPr>
          <p:spPr bwMode="auto">
            <a:xfrm rot="8458879">
              <a:off x="1383" y="2452"/>
              <a:ext cx="625" cy="149"/>
            </a:xfrm>
            <a:prstGeom prst="rightArrow">
              <a:avLst>
                <a:gd name="adj1" fmla="val 50000"/>
                <a:gd name="adj2" fmla="val 15129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p>
          </p:txBody>
        </p:sp>
        <p:sp>
          <p:nvSpPr>
            <p:cNvPr id="13" name="AutoShape 16"/>
            <p:cNvSpPr>
              <a:spLocks noChangeArrowheads="1"/>
            </p:cNvSpPr>
            <p:nvPr/>
          </p:nvSpPr>
          <p:spPr bwMode="auto">
            <a:xfrm rot="10800000" flipV="1">
              <a:off x="1200" y="1959"/>
              <a:ext cx="501" cy="120"/>
            </a:xfrm>
            <a:prstGeom prst="rightArrow">
              <a:avLst>
                <a:gd name="adj1" fmla="val 50000"/>
                <a:gd name="adj2" fmla="val 8520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p>
          </p:txBody>
        </p:sp>
        <p:sp>
          <p:nvSpPr>
            <p:cNvPr id="14" name="AutoShape 17"/>
            <p:cNvSpPr>
              <a:spLocks noChangeArrowheads="1"/>
            </p:cNvSpPr>
            <p:nvPr/>
          </p:nvSpPr>
          <p:spPr bwMode="auto">
            <a:xfrm rot="-7985380">
              <a:off x="1602" y="1527"/>
              <a:ext cx="589" cy="94"/>
            </a:xfrm>
            <a:prstGeom prst="rightArrow">
              <a:avLst>
                <a:gd name="adj1" fmla="val 50000"/>
                <a:gd name="adj2" fmla="val 16085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p>
          </p:txBody>
        </p:sp>
        <p:sp>
          <p:nvSpPr>
            <p:cNvPr id="15" name="AutoShape 18"/>
            <p:cNvSpPr>
              <a:spLocks noChangeArrowheads="1"/>
            </p:cNvSpPr>
            <p:nvPr/>
          </p:nvSpPr>
          <p:spPr bwMode="auto">
            <a:xfrm rot="15207372" flipV="1">
              <a:off x="2071" y="1364"/>
              <a:ext cx="608" cy="89"/>
            </a:xfrm>
            <a:prstGeom prst="rightArrow">
              <a:avLst>
                <a:gd name="adj1" fmla="val 50000"/>
                <a:gd name="adj2" fmla="val 21250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a:p>
          </p:txBody>
        </p:sp>
      </p:grpSp>
      <p:grpSp>
        <p:nvGrpSpPr>
          <p:cNvPr id="16" name="Group 19"/>
          <p:cNvGrpSpPr>
            <a:grpSpLocks/>
          </p:cNvGrpSpPr>
          <p:nvPr/>
        </p:nvGrpSpPr>
        <p:grpSpPr bwMode="auto">
          <a:xfrm>
            <a:off x="2073275" y="500063"/>
            <a:ext cx="5514975" cy="2500312"/>
            <a:chOff x="930" y="824"/>
            <a:chExt cx="2874" cy="2189"/>
          </a:xfrm>
        </p:grpSpPr>
        <p:sp>
          <p:nvSpPr>
            <p:cNvPr id="17" name="Text Box 20"/>
            <p:cNvSpPr txBox="1">
              <a:spLocks noChangeArrowheads="1"/>
            </p:cNvSpPr>
            <p:nvPr/>
          </p:nvSpPr>
          <p:spPr bwMode="auto">
            <a:xfrm>
              <a:off x="2492" y="824"/>
              <a:ext cx="10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600" b="1">
                  <a:solidFill>
                    <a:schemeClr val="hlink"/>
                  </a:solidFill>
                  <a:latin typeface="Times New Roman" pitchFamily="18" charset="0"/>
                  <a:cs typeface="Times New Roman" pitchFamily="18" charset="0"/>
                </a:rPr>
                <a:t>Fonctionnement</a:t>
              </a:r>
            </a:p>
          </p:txBody>
        </p:sp>
        <p:sp>
          <p:nvSpPr>
            <p:cNvPr id="18" name="Text Box 21"/>
            <p:cNvSpPr txBox="1">
              <a:spLocks noChangeArrowheads="1"/>
            </p:cNvSpPr>
            <p:nvPr/>
          </p:nvSpPr>
          <p:spPr bwMode="auto">
            <a:xfrm>
              <a:off x="2790" y="1200"/>
              <a:ext cx="88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600" b="1">
                  <a:solidFill>
                    <a:schemeClr val="accent2"/>
                  </a:solidFill>
                  <a:latin typeface="Times New Roman" pitchFamily="18" charset="0"/>
                  <a:cs typeface="Times New Roman" pitchFamily="18" charset="0"/>
                </a:rPr>
                <a:t>Performance</a:t>
              </a:r>
            </a:p>
          </p:txBody>
        </p:sp>
        <p:sp>
          <p:nvSpPr>
            <p:cNvPr id="19" name="Text Box 22"/>
            <p:cNvSpPr txBox="1">
              <a:spLocks noChangeArrowheads="1"/>
            </p:cNvSpPr>
            <p:nvPr/>
          </p:nvSpPr>
          <p:spPr bwMode="auto">
            <a:xfrm>
              <a:off x="3349" y="1700"/>
              <a:ext cx="45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600" b="1">
                  <a:solidFill>
                    <a:srgbClr val="FF0000"/>
                  </a:solidFill>
                  <a:latin typeface="Times New Roman" pitchFamily="18" charset="0"/>
                  <a:cs typeface="Times New Roman" pitchFamily="18" charset="0"/>
                </a:rPr>
                <a:t>Délais</a:t>
              </a:r>
            </a:p>
          </p:txBody>
        </p:sp>
        <p:sp>
          <p:nvSpPr>
            <p:cNvPr id="20" name="Text Box 23"/>
            <p:cNvSpPr txBox="1">
              <a:spLocks noChangeArrowheads="1"/>
            </p:cNvSpPr>
            <p:nvPr/>
          </p:nvSpPr>
          <p:spPr bwMode="auto">
            <a:xfrm>
              <a:off x="2753" y="2575"/>
              <a:ext cx="54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600" b="1">
                  <a:solidFill>
                    <a:schemeClr val="accent2"/>
                  </a:solidFill>
                  <a:latin typeface="Times New Roman" pitchFamily="18" charset="0"/>
                  <a:cs typeface="Times New Roman" pitchFamily="18" charset="0"/>
                </a:rPr>
                <a:t>SAV</a:t>
              </a:r>
            </a:p>
          </p:txBody>
        </p:sp>
        <p:sp>
          <p:nvSpPr>
            <p:cNvPr id="21" name="Text Box 24"/>
            <p:cNvSpPr txBox="1">
              <a:spLocks noChangeArrowheads="1"/>
            </p:cNvSpPr>
            <p:nvPr/>
          </p:nvSpPr>
          <p:spPr bwMode="auto">
            <a:xfrm>
              <a:off x="1580" y="2800"/>
              <a:ext cx="220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600" b="1">
                  <a:solidFill>
                    <a:schemeClr val="hlink"/>
                  </a:solidFill>
                  <a:latin typeface="Times New Roman" pitchFamily="18" charset="0"/>
                  <a:cs typeface="Times New Roman" pitchFamily="18" charset="0"/>
                </a:rPr>
                <a:t>Coût (achat, utilisation, maintenance)</a:t>
              </a:r>
            </a:p>
          </p:txBody>
        </p:sp>
        <p:sp>
          <p:nvSpPr>
            <p:cNvPr id="22" name="Text Box 25"/>
            <p:cNvSpPr txBox="1">
              <a:spLocks noChangeArrowheads="1"/>
            </p:cNvSpPr>
            <p:nvPr/>
          </p:nvSpPr>
          <p:spPr bwMode="auto">
            <a:xfrm>
              <a:off x="1897" y="2612"/>
              <a:ext cx="6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600" b="1">
                  <a:solidFill>
                    <a:srgbClr val="FF0066"/>
                  </a:solidFill>
                  <a:latin typeface="Times New Roman" pitchFamily="18" charset="0"/>
                  <a:cs typeface="Times New Roman" pitchFamily="18" charset="0"/>
                </a:rPr>
                <a:t>Sécurité</a:t>
              </a:r>
            </a:p>
          </p:txBody>
        </p:sp>
        <p:sp>
          <p:nvSpPr>
            <p:cNvPr id="23" name="Text Box 26"/>
            <p:cNvSpPr txBox="1">
              <a:spLocks noChangeArrowheads="1"/>
            </p:cNvSpPr>
            <p:nvPr/>
          </p:nvSpPr>
          <p:spPr bwMode="auto">
            <a:xfrm>
              <a:off x="1183" y="2487"/>
              <a:ext cx="71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600" b="1">
                  <a:solidFill>
                    <a:srgbClr val="FF9900"/>
                  </a:solidFill>
                  <a:latin typeface="Times New Roman" pitchFamily="18" charset="0"/>
                  <a:cs typeface="Times New Roman" pitchFamily="18" charset="0"/>
                </a:rPr>
                <a:t>Durabilité</a:t>
              </a:r>
            </a:p>
          </p:txBody>
        </p:sp>
        <p:sp>
          <p:nvSpPr>
            <p:cNvPr id="24" name="Text Box 27"/>
            <p:cNvSpPr txBox="1">
              <a:spLocks noChangeArrowheads="1"/>
            </p:cNvSpPr>
            <p:nvPr/>
          </p:nvSpPr>
          <p:spPr bwMode="auto">
            <a:xfrm>
              <a:off x="930" y="1862"/>
              <a:ext cx="85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600" b="1">
                  <a:solidFill>
                    <a:srgbClr val="FF0000"/>
                  </a:solidFill>
                  <a:latin typeface="Times New Roman" pitchFamily="18" charset="0"/>
                  <a:cs typeface="Times New Roman" pitchFamily="18" charset="0"/>
                </a:rPr>
                <a:t>Disponibilité</a:t>
              </a:r>
            </a:p>
          </p:txBody>
        </p:sp>
        <p:sp>
          <p:nvSpPr>
            <p:cNvPr id="25" name="Text Box 28"/>
            <p:cNvSpPr txBox="1">
              <a:spLocks noChangeArrowheads="1"/>
            </p:cNvSpPr>
            <p:nvPr/>
          </p:nvSpPr>
          <p:spPr bwMode="auto">
            <a:xfrm>
              <a:off x="1328" y="1012"/>
              <a:ext cx="85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600" b="1">
                  <a:solidFill>
                    <a:srgbClr val="FF9900"/>
                  </a:solidFill>
                  <a:latin typeface="Times New Roman" pitchFamily="18" charset="0"/>
                  <a:cs typeface="Times New Roman" pitchFamily="18" charset="0"/>
                </a:rPr>
                <a:t>Maintenance</a:t>
              </a:r>
            </a:p>
          </p:txBody>
        </p:sp>
        <p:sp>
          <p:nvSpPr>
            <p:cNvPr id="26" name="Text Box 29"/>
            <p:cNvSpPr txBox="1">
              <a:spLocks noChangeArrowheads="1"/>
            </p:cNvSpPr>
            <p:nvPr/>
          </p:nvSpPr>
          <p:spPr bwMode="auto">
            <a:xfrm>
              <a:off x="2009" y="824"/>
              <a:ext cx="58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600" b="1">
                  <a:solidFill>
                    <a:srgbClr val="FF0066"/>
                  </a:solidFill>
                  <a:latin typeface="Times New Roman" pitchFamily="18" charset="0"/>
                  <a:cs typeface="Times New Roman" pitchFamily="18" charset="0"/>
                </a:rPr>
                <a:t>Fiabilité</a:t>
              </a:r>
            </a:p>
          </p:txBody>
        </p:sp>
      </p:grpSp>
      <p:sp>
        <p:nvSpPr>
          <p:cNvPr id="27" name="Rectangle 3"/>
          <p:cNvSpPr>
            <a:spLocks noChangeArrowheads="1"/>
          </p:cNvSpPr>
          <p:nvPr/>
        </p:nvSpPr>
        <p:spPr bwMode="auto">
          <a:xfrm>
            <a:off x="0" y="3773488"/>
            <a:ext cx="162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u="sng">
                <a:solidFill>
                  <a:srgbClr val="FF0000"/>
                </a:solidFill>
                <a:latin typeface="Times New Roman" pitchFamily="18" charset="0"/>
                <a:cs typeface="Times New Roman" pitchFamily="18" charset="0"/>
              </a:rPr>
              <a:t>La non qualité</a:t>
            </a:r>
          </a:p>
        </p:txBody>
      </p:sp>
      <p:sp>
        <p:nvSpPr>
          <p:cNvPr id="28" name="Text Box 4"/>
          <p:cNvSpPr txBox="1">
            <a:spLocks noChangeArrowheads="1"/>
          </p:cNvSpPr>
          <p:nvPr/>
        </p:nvSpPr>
        <p:spPr bwMode="auto">
          <a:xfrm>
            <a:off x="684584" y="3789040"/>
            <a:ext cx="845941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b="1" dirty="0">
                <a:latin typeface="Times New Roman" pitchFamily="18" charset="0"/>
                <a:cs typeface="Times New Roman" pitchFamily="18" charset="0"/>
              </a:rPr>
              <a:t>	NFX 50-120- Ecart global constaté entre la qualité visée et la qualité effectivement obtenue.</a:t>
            </a:r>
          </a:p>
        </p:txBody>
      </p:sp>
      <p:sp>
        <p:nvSpPr>
          <p:cNvPr id="31" name="Text Box 30"/>
          <p:cNvSpPr txBox="1">
            <a:spLocks noChangeArrowheads="1"/>
          </p:cNvSpPr>
          <p:nvPr/>
        </p:nvSpPr>
        <p:spPr bwMode="auto">
          <a:xfrm>
            <a:off x="0" y="3228975"/>
            <a:ext cx="6929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b="1">
                <a:latin typeface="Times New Roman" pitchFamily="18" charset="0"/>
                <a:cs typeface="Times New Roman" pitchFamily="18" charset="0"/>
              </a:rPr>
              <a:t>Si l’une des composantes ne donne pas satisfaction, il y a non qualité.</a:t>
            </a:r>
          </a:p>
        </p:txBody>
      </p:sp>
      <p:grpSp>
        <p:nvGrpSpPr>
          <p:cNvPr id="32" name="Group 3"/>
          <p:cNvGrpSpPr>
            <a:grpSpLocks/>
          </p:cNvGrpSpPr>
          <p:nvPr/>
        </p:nvGrpSpPr>
        <p:grpSpPr bwMode="auto">
          <a:xfrm>
            <a:off x="4428461" y="4365104"/>
            <a:ext cx="4103974" cy="2376686"/>
            <a:chOff x="2549" y="1117"/>
            <a:chExt cx="3229" cy="1660"/>
          </a:xfrm>
        </p:grpSpPr>
        <p:sp>
          <p:nvSpPr>
            <p:cNvPr id="33" name="Oval 4"/>
            <p:cNvSpPr>
              <a:spLocks noChangeArrowheads="1"/>
            </p:cNvSpPr>
            <p:nvPr/>
          </p:nvSpPr>
          <p:spPr bwMode="auto">
            <a:xfrm>
              <a:off x="2549" y="1117"/>
              <a:ext cx="3059" cy="1395"/>
            </a:xfrm>
            <a:prstGeom prst="ellipse">
              <a:avLst/>
            </a:prstGeom>
            <a:solidFill>
              <a:srgbClr val="CCECFF"/>
            </a:solidFill>
            <a:ln w="38100">
              <a:solidFill>
                <a:srgbClr val="000000"/>
              </a:solidFill>
              <a:round/>
              <a:headEnd/>
              <a:tailEnd/>
            </a:ln>
            <a:effectLst/>
            <a:extLst>
              <a:ext uri="{AF507438-7753-43E0-B8FC-AC1667EBCBE1}">
                <a14:hiddenEffects xmlns:a14="http://schemas.microsoft.com/office/drawing/2010/main">
                  <a:effectLst>
                    <a:outerShdw dist="77251" dir="21032261" algn="ctr" rotWithShape="0">
                      <a:schemeClr val="bg2"/>
                    </a:outerShdw>
                  </a:effectLst>
                </a14:hiddenEffects>
              </a:ext>
            </a:extLst>
          </p:spPr>
          <p:txBody>
            <a:bodyPr wrap="none" lIns="0"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endParaRPr lang="fr-FR" altLang="fr-FR" sz="2400" b="1">
                <a:solidFill>
                  <a:srgbClr val="009900"/>
                </a:solidFill>
                <a:latin typeface="Times New Roman" pitchFamily="18" charset="0"/>
              </a:endParaRPr>
            </a:p>
          </p:txBody>
        </p:sp>
        <p:sp>
          <p:nvSpPr>
            <p:cNvPr id="34" name="Text Box 5"/>
            <p:cNvSpPr txBox="1">
              <a:spLocks noChangeArrowheads="1"/>
            </p:cNvSpPr>
            <p:nvPr/>
          </p:nvSpPr>
          <p:spPr bwMode="auto">
            <a:xfrm>
              <a:off x="3361" y="2498"/>
              <a:ext cx="2417"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fr-FR" sz="2000" b="1" dirty="0" smtClean="0">
                  <a:solidFill>
                    <a:srgbClr val="990033"/>
                  </a:solidFill>
                  <a:effectLst>
                    <a:outerShdw blurRad="38100" dist="38100" dir="2700000" algn="tl">
                      <a:srgbClr val="C0C0C0"/>
                    </a:outerShdw>
                  </a:effectLst>
                  <a:latin typeface="Times New Roman" pitchFamily="18" charset="0"/>
                </a:rPr>
                <a:t>L’attente du </a:t>
              </a:r>
              <a:r>
                <a:rPr lang="fr-FR" sz="2000" b="1" dirty="0">
                  <a:solidFill>
                    <a:srgbClr val="990033"/>
                  </a:solidFill>
                  <a:effectLst>
                    <a:outerShdw blurRad="38100" dist="38100" dir="2700000" algn="tl">
                      <a:srgbClr val="C0C0C0"/>
                    </a:outerShdw>
                  </a:effectLst>
                  <a:latin typeface="Times New Roman" pitchFamily="18" charset="0"/>
                </a:rPr>
                <a:t>client</a:t>
              </a:r>
            </a:p>
          </p:txBody>
        </p:sp>
      </p:grpSp>
      <p:grpSp>
        <p:nvGrpSpPr>
          <p:cNvPr id="35" name="Group 7"/>
          <p:cNvGrpSpPr>
            <a:grpSpLocks/>
          </p:cNvGrpSpPr>
          <p:nvPr/>
        </p:nvGrpSpPr>
        <p:grpSpPr bwMode="auto">
          <a:xfrm>
            <a:off x="2073275" y="4502143"/>
            <a:ext cx="4370476" cy="2314329"/>
            <a:chOff x="-696" y="1323"/>
            <a:chExt cx="4175" cy="1326"/>
          </a:xfrm>
        </p:grpSpPr>
        <p:sp>
          <p:nvSpPr>
            <p:cNvPr id="36" name="Oval 8"/>
            <p:cNvSpPr>
              <a:spLocks noChangeArrowheads="1"/>
            </p:cNvSpPr>
            <p:nvPr/>
          </p:nvSpPr>
          <p:spPr bwMode="auto">
            <a:xfrm>
              <a:off x="-159" y="1323"/>
              <a:ext cx="3638" cy="953"/>
            </a:xfrm>
            <a:prstGeom prst="ellipse">
              <a:avLst/>
            </a:prstGeom>
            <a:solidFill>
              <a:srgbClr val="FFFFCC">
                <a:alpha val="50195"/>
              </a:srgbClr>
            </a:solidFill>
            <a:ln w="38100">
              <a:solidFill>
                <a:srgbClr val="000000"/>
              </a:solidFill>
              <a:round/>
              <a:headEnd/>
              <a:tailEnd/>
            </a:ln>
            <a:effectLst/>
            <a:extLst>
              <a:ext uri="{AF507438-7753-43E0-B8FC-AC1667EBCBE1}">
                <a14:hiddenEffects xmlns:a14="http://schemas.microsoft.com/office/drawing/2010/main">
                  <a:effectLst>
                    <a:outerShdw dist="77251" dir="21032261" algn="ctr" rotWithShape="0">
                      <a:schemeClr val="bg2"/>
                    </a:outerShdw>
                  </a:effectLst>
                </a14:hiddenEffects>
              </a:ext>
            </a:extLst>
          </p:spPr>
          <p:txBody>
            <a:bodyPr wrap="none" lIns="0" anchor="ctr"/>
            <a:lstStyle>
              <a:lvl1pPr eaLnBrk="0" hangingPunct="0">
                <a:defRPr sz="2800">
                  <a:solidFill>
                    <a:schemeClr val="tx1"/>
                  </a:solidFill>
                  <a:latin typeface="Verdana" pitchFamily="34" charset="0"/>
                </a:defRPr>
              </a:lvl1pPr>
              <a:lvl2pPr marL="742950" indent="-285750" eaLnBrk="0" hangingPunct="0">
                <a:defRPr sz="2800">
                  <a:solidFill>
                    <a:schemeClr val="tx1"/>
                  </a:solidFill>
                  <a:latin typeface="Verdana" pitchFamily="34" charset="0"/>
                </a:defRPr>
              </a:lvl2pPr>
              <a:lvl3pPr marL="1143000" indent="-228600" eaLnBrk="0" hangingPunct="0">
                <a:defRPr sz="2800">
                  <a:solidFill>
                    <a:schemeClr val="tx1"/>
                  </a:solidFill>
                  <a:latin typeface="Verdana" pitchFamily="34" charset="0"/>
                </a:defRPr>
              </a:lvl3pPr>
              <a:lvl4pPr marL="1600200" indent="-228600" eaLnBrk="0" hangingPunct="0">
                <a:defRPr sz="2800">
                  <a:solidFill>
                    <a:schemeClr val="tx1"/>
                  </a:solidFill>
                  <a:latin typeface="Verdana" pitchFamily="34" charset="0"/>
                </a:defRPr>
              </a:lvl4pPr>
              <a:lvl5pPr marL="2057400" indent="-228600" eaLnBrk="0" hangingPunct="0">
                <a:defRPr sz="2800">
                  <a:solidFill>
                    <a:schemeClr val="tx1"/>
                  </a:solidFill>
                  <a:latin typeface="Verdana" pitchFamily="34" charset="0"/>
                </a:defRPr>
              </a:lvl5pPr>
              <a:lvl6pPr marL="2514600" indent="-228600" eaLnBrk="0" fontAlgn="base" hangingPunct="0">
                <a:spcBef>
                  <a:spcPct val="0"/>
                </a:spcBef>
                <a:spcAft>
                  <a:spcPct val="0"/>
                </a:spcAft>
                <a:defRPr sz="2800">
                  <a:solidFill>
                    <a:schemeClr val="tx1"/>
                  </a:solidFill>
                  <a:latin typeface="Verdana" pitchFamily="34" charset="0"/>
                </a:defRPr>
              </a:lvl6pPr>
              <a:lvl7pPr marL="2971800" indent="-228600" eaLnBrk="0" fontAlgn="base" hangingPunct="0">
                <a:spcBef>
                  <a:spcPct val="0"/>
                </a:spcBef>
                <a:spcAft>
                  <a:spcPct val="0"/>
                </a:spcAft>
                <a:defRPr sz="2800">
                  <a:solidFill>
                    <a:schemeClr val="tx1"/>
                  </a:solidFill>
                  <a:latin typeface="Verdana" pitchFamily="34" charset="0"/>
                </a:defRPr>
              </a:lvl7pPr>
              <a:lvl8pPr marL="3429000" indent="-228600" eaLnBrk="0" fontAlgn="base" hangingPunct="0">
                <a:spcBef>
                  <a:spcPct val="0"/>
                </a:spcBef>
                <a:spcAft>
                  <a:spcPct val="0"/>
                </a:spcAft>
                <a:defRPr sz="2800">
                  <a:solidFill>
                    <a:schemeClr val="tx1"/>
                  </a:solidFill>
                  <a:latin typeface="Verdana" pitchFamily="34" charset="0"/>
                </a:defRPr>
              </a:lvl8pPr>
              <a:lvl9pPr marL="3886200" indent="-228600" eaLnBrk="0" fontAlgn="base" hangingPunct="0">
                <a:spcBef>
                  <a:spcPct val="0"/>
                </a:spcBef>
                <a:spcAft>
                  <a:spcPct val="0"/>
                </a:spcAft>
                <a:defRPr sz="2800">
                  <a:solidFill>
                    <a:schemeClr val="tx1"/>
                  </a:solidFill>
                  <a:latin typeface="Verdana" pitchFamily="34" charset="0"/>
                </a:defRPr>
              </a:lvl9pPr>
            </a:lstStyle>
            <a:p>
              <a:endParaRPr lang="fr-FR" altLang="fr-FR" sz="2400" b="1">
                <a:solidFill>
                  <a:srgbClr val="009900"/>
                </a:solidFill>
                <a:latin typeface="Times New Roman" pitchFamily="18" charset="0"/>
              </a:endParaRPr>
            </a:p>
          </p:txBody>
        </p:sp>
        <p:sp>
          <p:nvSpPr>
            <p:cNvPr id="37" name="Text Box 9"/>
            <p:cNvSpPr txBox="1">
              <a:spLocks noChangeArrowheads="1"/>
            </p:cNvSpPr>
            <p:nvPr/>
          </p:nvSpPr>
          <p:spPr bwMode="auto">
            <a:xfrm>
              <a:off x="-696" y="2243"/>
              <a:ext cx="3603"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fr-FR" sz="2000" b="1" dirty="0">
                  <a:solidFill>
                    <a:srgbClr val="990033"/>
                  </a:solidFill>
                  <a:effectLst>
                    <a:outerShdw blurRad="38100" dist="38100" dir="2700000" algn="tl">
                      <a:srgbClr val="C0C0C0"/>
                    </a:outerShdw>
                  </a:effectLst>
                  <a:latin typeface="Times New Roman" pitchFamily="18" charset="0"/>
                </a:rPr>
                <a:t>L’offre </a:t>
              </a:r>
              <a:r>
                <a:rPr lang="fr-FR" sz="2000" b="1" dirty="0" smtClean="0">
                  <a:solidFill>
                    <a:srgbClr val="990033"/>
                  </a:solidFill>
                  <a:effectLst>
                    <a:outerShdw blurRad="38100" dist="38100" dir="2700000" algn="tl">
                      <a:srgbClr val="C0C0C0"/>
                    </a:outerShdw>
                  </a:effectLst>
                  <a:latin typeface="Times New Roman" pitchFamily="18" charset="0"/>
                </a:rPr>
                <a:t>du fournisseur</a:t>
              </a:r>
              <a:r>
                <a:rPr lang="fr-FR" sz="2000" b="1" dirty="0" smtClean="0">
                  <a:effectLst>
                    <a:outerShdw blurRad="38100" dist="38100" dir="2700000" algn="tl">
                      <a:srgbClr val="C0C0C0"/>
                    </a:outerShdw>
                  </a:effectLst>
                  <a:latin typeface="Times New Roman" pitchFamily="18" charset="0"/>
                </a:rPr>
                <a:t> </a:t>
              </a:r>
              <a:endParaRPr lang="fr-FR" sz="2000" b="1" dirty="0">
                <a:effectLst>
                  <a:outerShdw blurRad="38100" dist="38100" dir="2700000" algn="tl">
                    <a:srgbClr val="C0C0C0"/>
                  </a:outerShdw>
                </a:effectLst>
                <a:latin typeface="Times New Roman" pitchFamily="18" charset="0"/>
              </a:endParaRPr>
            </a:p>
            <a:p>
              <a:pPr eaLnBrk="0" hangingPunct="0">
                <a:defRPr/>
              </a:pPr>
              <a:r>
                <a:rPr lang="fr-FR" sz="2000" smtClean="0">
                  <a:solidFill>
                    <a:schemeClr val="hlink"/>
                  </a:solidFill>
                  <a:effectLst>
                    <a:outerShdw blurRad="38100" dist="38100" dir="2700000" algn="tl">
                      <a:srgbClr val="C0C0C0"/>
                    </a:outerShdw>
                  </a:effectLst>
                  <a:latin typeface="Times New Roman" pitchFamily="18" charset="0"/>
                </a:rPr>
                <a:t>     (telle </a:t>
              </a:r>
              <a:r>
                <a:rPr lang="fr-FR" sz="2000" dirty="0">
                  <a:solidFill>
                    <a:schemeClr val="hlink"/>
                  </a:solidFill>
                  <a:effectLst>
                    <a:outerShdw blurRad="38100" dist="38100" dir="2700000" algn="tl">
                      <a:srgbClr val="C0C0C0"/>
                    </a:outerShdw>
                  </a:effectLst>
                  <a:latin typeface="Times New Roman" pitchFamily="18" charset="0"/>
                </a:rPr>
                <a:t>que </a:t>
              </a:r>
              <a:r>
                <a:rPr lang="fr-FR" sz="2000" dirty="0" smtClean="0">
                  <a:solidFill>
                    <a:schemeClr val="hlink"/>
                  </a:solidFill>
                  <a:effectLst>
                    <a:outerShdw blurRad="38100" dist="38100" dir="2700000" algn="tl">
                      <a:srgbClr val="C0C0C0"/>
                    </a:outerShdw>
                  </a:effectLst>
                  <a:latin typeface="Times New Roman" pitchFamily="18" charset="0"/>
                </a:rPr>
                <a:t>perçue  </a:t>
              </a:r>
              <a:r>
                <a:rPr lang="fr-FR" sz="2000" dirty="0">
                  <a:solidFill>
                    <a:schemeClr val="hlink"/>
                  </a:solidFill>
                  <a:effectLst>
                    <a:outerShdw blurRad="38100" dist="38100" dir="2700000" algn="tl">
                      <a:srgbClr val="C0C0C0"/>
                    </a:outerShdw>
                  </a:effectLst>
                  <a:latin typeface="Times New Roman" pitchFamily="18" charset="0"/>
                </a:rPr>
                <a:t>par le client)</a:t>
              </a:r>
              <a:endParaRPr lang="fr-FR" sz="2000" b="1" dirty="0">
                <a:solidFill>
                  <a:schemeClr val="hlink"/>
                </a:solidFill>
                <a:latin typeface="Times New Roman" pitchFamily="18" charset="0"/>
              </a:endParaRPr>
            </a:p>
          </p:txBody>
        </p:sp>
      </p:grpSp>
      <p:sp>
        <p:nvSpPr>
          <p:cNvPr id="38" name="Rectangle 11"/>
          <p:cNvSpPr>
            <a:spLocks noChangeArrowheads="1"/>
          </p:cNvSpPr>
          <p:nvPr/>
        </p:nvSpPr>
        <p:spPr bwMode="auto">
          <a:xfrm>
            <a:off x="4659133" y="5013176"/>
            <a:ext cx="1391035" cy="792163"/>
          </a:xfrm>
          <a:prstGeom prst="rect">
            <a:avLst/>
          </a:prstGeom>
          <a:gradFill rotWithShape="0">
            <a:gsLst>
              <a:gs pos="0">
                <a:srgbClr val="00CC66"/>
              </a:gs>
              <a:gs pos="50000">
                <a:srgbClr val="00CC66">
                  <a:gamma/>
                  <a:tint val="33333"/>
                  <a:invGamma/>
                </a:srgbClr>
              </a:gs>
              <a:gs pos="100000">
                <a:srgbClr val="00CC66"/>
              </a:gs>
            </a:gsLst>
            <a:lin ang="2700000" scaled="1"/>
          </a:gradFill>
          <a:ln>
            <a:noFill/>
          </a:ln>
          <a:effectLst>
            <a:outerShdw dist="107763" dir="189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lnSpc>
                <a:spcPct val="60000"/>
              </a:lnSpc>
              <a:defRPr/>
            </a:pPr>
            <a:r>
              <a:rPr lang="fr-FR" sz="2000" b="1" dirty="0">
                <a:effectLst>
                  <a:outerShdw blurRad="38100" dist="38100" dir="2700000" algn="tl">
                    <a:srgbClr val="FFFFFF"/>
                  </a:outerShdw>
                </a:effectLst>
                <a:latin typeface="Times New Roman" pitchFamily="18" charset="0"/>
              </a:rPr>
              <a:t>Conformité</a:t>
            </a:r>
          </a:p>
          <a:p>
            <a:pPr algn="ctr" eaLnBrk="0" hangingPunct="0">
              <a:lnSpc>
                <a:spcPct val="60000"/>
              </a:lnSpc>
              <a:defRPr/>
            </a:pPr>
            <a:r>
              <a:rPr lang="fr-FR" sz="2000" b="1" dirty="0">
                <a:effectLst>
                  <a:outerShdw blurRad="38100" dist="38100" dir="2700000" algn="tl">
                    <a:srgbClr val="FFFFFF"/>
                  </a:outerShdw>
                </a:effectLst>
                <a:latin typeface="Times New Roman" pitchFamily="18" charset="0"/>
              </a:rPr>
              <a:t>=</a:t>
            </a:r>
          </a:p>
          <a:p>
            <a:pPr algn="ctr" eaLnBrk="0" hangingPunct="0">
              <a:lnSpc>
                <a:spcPct val="60000"/>
              </a:lnSpc>
              <a:defRPr/>
            </a:pPr>
            <a:r>
              <a:rPr lang="fr-FR" sz="2000" b="1" dirty="0">
                <a:effectLst>
                  <a:outerShdw blurRad="38100" dist="38100" dir="2700000" algn="tl">
                    <a:srgbClr val="FFFFFF"/>
                  </a:outerShdw>
                </a:effectLst>
                <a:latin typeface="Times New Roman" pitchFamily="18" charset="0"/>
              </a:rPr>
              <a:t>Satisfaction</a:t>
            </a:r>
          </a:p>
        </p:txBody>
      </p:sp>
      <p:sp>
        <p:nvSpPr>
          <p:cNvPr id="41" name="Text Box 14"/>
          <p:cNvSpPr txBox="1">
            <a:spLocks noChangeArrowheads="1"/>
          </p:cNvSpPr>
          <p:nvPr/>
        </p:nvSpPr>
        <p:spPr bwMode="auto">
          <a:xfrm>
            <a:off x="2627784" y="5055269"/>
            <a:ext cx="1905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SzPct val="75000"/>
              <a:buFont typeface="Wingdings" pitchFamily="2" charset="2"/>
              <a:buNone/>
              <a:defRPr/>
            </a:pPr>
            <a:r>
              <a:rPr lang="fr-FR" sz="2400" b="1" dirty="0">
                <a:effectLst>
                  <a:outerShdw blurRad="38100" dist="38100" dir="2700000" algn="tl">
                    <a:srgbClr val="C0C0C0"/>
                  </a:outerShdw>
                </a:effectLst>
                <a:latin typeface="Times New Roman" pitchFamily="18" charset="0"/>
              </a:rPr>
              <a:t>Sur Qualité</a:t>
            </a:r>
          </a:p>
        </p:txBody>
      </p:sp>
      <p:sp>
        <p:nvSpPr>
          <p:cNvPr id="42" name="Text Box 15"/>
          <p:cNvSpPr txBox="1">
            <a:spLocks noChangeArrowheads="1"/>
          </p:cNvSpPr>
          <p:nvPr/>
        </p:nvSpPr>
        <p:spPr bwMode="auto">
          <a:xfrm>
            <a:off x="6335216" y="5085184"/>
            <a:ext cx="1981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SzPct val="75000"/>
              <a:buFont typeface="Wingdings" pitchFamily="2" charset="2"/>
              <a:buNone/>
              <a:defRPr/>
            </a:pPr>
            <a:r>
              <a:rPr lang="fr-FR" sz="2400" b="1" smtClean="0">
                <a:effectLst>
                  <a:outerShdw blurRad="38100" dist="38100" dir="2700000" algn="tl">
                    <a:srgbClr val="C0C0C0"/>
                  </a:outerShdw>
                </a:effectLst>
                <a:latin typeface="Times New Roman" pitchFamily="18" charset="0"/>
              </a:rPr>
              <a:t>Sous </a:t>
            </a:r>
            <a:r>
              <a:rPr lang="fr-FR" sz="2400" b="1" dirty="0">
                <a:effectLst>
                  <a:outerShdw blurRad="38100" dist="38100" dir="2700000" algn="tl">
                    <a:srgbClr val="C0C0C0"/>
                  </a:outerShdw>
                </a:effectLst>
                <a:latin typeface="Times New Roman" pitchFamily="18" charset="0"/>
              </a:rPr>
              <a:t>Qualité</a:t>
            </a:r>
          </a:p>
        </p:txBody>
      </p:sp>
    </p:spTree>
    <p:extLst>
      <p:ext uri="{BB962C8B-B14F-4D97-AF65-F5344CB8AC3E}">
        <p14:creationId xmlns:p14="http://schemas.microsoft.com/office/powerpoint/2010/main" val="52669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heckerboard(across)">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heckerboard(across)">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heckerboard(across)">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utoUpdateAnimBg="0"/>
      <p:bldP spid="28" grpId="0" autoUpdateAnimBg="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0" y="404664"/>
            <a:ext cx="89646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latin typeface="Times New Roman" pitchFamily="18" charset="0"/>
                <a:cs typeface="Times New Roman" pitchFamily="18" charset="0"/>
              </a:rPr>
              <a:t>­ des caractéristiques ambiguës</a:t>
            </a:r>
            <a:br>
              <a:rPr lang="fr-FR" altLang="fr-FR" b="1" dirty="0">
                <a:latin typeface="Times New Roman" pitchFamily="18" charset="0"/>
                <a:cs typeface="Times New Roman" pitchFamily="18" charset="0"/>
              </a:rPr>
            </a:br>
            <a:r>
              <a:rPr lang="fr-FR" altLang="fr-FR" b="1" dirty="0">
                <a:latin typeface="Times New Roman" pitchFamily="18" charset="0"/>
                <a:cs typeface="Times New Roman" pitchFamily="18" charset="0"/>
              </a:rPr>
              <a:t>­ des instructions de travail ambiguës</a:t>
            </a:r>
            <a:br>
              <a:rPr lang="fr-FR" altLang="fr-FR" b="1" dirty="0">
                <a:latin typeface="Times New Roman" pitchFamily="18" charset="0"/>
                <a:cs typeface="Times New Roman" pitchFamily="18" charset="0"/>
              </a:rPr>
            </a:br>
            <a:r>
              <a:rPr lang="fr-FR" altLang="fr-FR" b="1" dirty="0">
                <a:latin typeface="Times New Roman" pitchFamily="18" charset="0"/>
                <a:cs typeface="Times New Roman" pitchFamily="18" charset="0"/>
              </a:rPr>
              <a:t>­ un dérèglement des machines</a:t>
            </a:r>
            <a:br>
              <a:rPr lang="fr-FR" altLang="fr-FR" b="1" dirty="0">
                <a:latin typeface="Times New Roman" pitchFamily="18" charset="0"/>
                <a:cs typeface="Times New Roman" pitchFamily="18" charset="0"/>
              </a:rPr>
            </a:br>
            <a:r>
              <a:rPr lang="fr-FR" altLang="fr-FR" b="1" dirty="0">
                <a:latin typeface="Times New Roman" pitchFamily="18" charset="0"/>
                <a:cs typeface="Times New Roman" pitchFamily="18" charset="0"/>
              </a:rPr>
              <a:t>­ du désordre dans l’atelier</a:t>
            </a:r>
            <a:br>
              <a:rPr lang="fr-FR" altLang="fr-FR" b="1" dirty="0">
                <a:latin typeface="Times New Roman" pitchFamily="18" charset="0"/>
                <a:cs typeface="Times New Roman" pitchFamily="18" charset="0"/>
              </a:rPr>
            </a:br>
            <a:r>
              <a:rPr lang="fr-FR" altLang="fr-FR" b="1" dirty="0">
                <a:latin typeface="Times New Roman" pitchFamily="18" charset="0"/>
                <a:cs typeface="Times New Roman" pitchFamily="18" charset="0"/>
              </a:rPr>
              <a:t>­ un accent excessif sur la productivité</a:t>
            </a:r>
            <a:br>
              <a:rPr lang="fr-FR" altLang="fr-FR" b="1" dirty="0">
                <a:latin typeface="Times New Roman" pitchFamily="18" charset="0"/>
                <a:cs typeface="Times New Roman" pitchFamily="18" charset="0"/>
              </a:rPr>
            </a:br>
            <a:r>
              <a:rPr lang="fr-FR" altLang="fr-FR" b="1" dirty="0">
                <a:latin typeface="Times New Roman" pitchFamily="18" charset="0"/>
                <a:cs typeface="Times New Roman" pitchFamily="18" charset="0"/>
              </a:rPr>
              <a:t>­ la préférence toujours donnée au fournisseur le moins cher</a:t>
            </a:r>
          </a:p>
          <a:p>
            <a:pPr eaLnBrk="1" hangingPunct="1"/>
            <a:r>
              <a:rPr lang="fr-FR" altLang="fr-FR" b="1" dirty="0">
                <a:latin typeface="Times New Roman" pitchFamily="18" charset="0"/>
                <a:cs typeface="Times New Roman" pitchFamily="18" charset="0"/>
              </a:rPr>
              <a:t>….</a:t>
            </a:r>
          </a:p>
        </p:txBody>
      </p:sp>
      <p:sp>
        <p:nvSpPr>
          <p:cNvPr id="3" name="Rectangle 25"/>
          <p:cNvSpPr>
            <a:spLocks noChangeArrowheads="1"/>
          </p:cNvSpPr>
          <p:nvPr/>
        </p:nvSpPr>
        <p:spPr bwMode="auto">
          <a:xfrm>
            <a:off x="0" y="44624"/>
            <a:ext cx="520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solidFill>
                  <a:srgbClr val="FF0000"/>
                </a:solidFill>
                <a:latin typeface="Times New Roman" pitchFamily="18" charset="0"/>
                <a:cs typeface="Times New Roman" pitchFamily="18" charset="0"/>
              </a:rPr>
              <a:t>De multiples raisons pour que la qualité se dégrade</a:t>
            </a:r>
          </a:p>
        </p:txBody>
      </p:sp>
      <p:grpSp>
        <p:nvGrpSpPr>
          <p:cNvPr id="4" name="Groupe 9"/>
          <p:cNvGrpSpPr>
            <a:grpSpLocks/>
          </p:cNvGrpSpPr>
          <p:nvPr/>
        </p:nvGrpSpPr>
        <p:grpSpPr bwMode="auto">
          <a:xfrm>
            <a:off x="-36512" y="2324447"/>
            <a:ext cx="9001125" cy="369887"/>
            <a:chOff x="-32" y="5072074"/>
            <a:chExt cx="9001188" cy="369332"/>
          </a:xfrm>
        </p:grpSpPr>
        <p:sp>
          <p:nvSpPr>
            <p:cNvPr id="5" name="Rectangle 2"/>
            <p:cNvSpPr>
              <a:spLocks noChangeArrowheads="1"/>
            </p:cNvSpPr>
            <p:nvPr/>
          </p:nvSpPr>
          <p:spPr bwMode="auto">
            <a:xfrm>
              <a:off x="-32" y="5072074"/>
              <a:ext cx="900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b="1">
                  <a:solidFill>
                    <a:schemeClr val="tx2"/>
                  </a:solidFill>
                  <a:latin typeface="Times New Roman" pitchFamily="18" charset="0"/>
                  <a:cs typeface="Times New Roman" pitchFamily="18" charset="0"/>
                </a:rPr>
                <a:t>         La non-qualité est la moins dure à réaliser, mais elle ne dure pas longtemps</a:t>
              </a:r>
              <a:r>
                <a:rPr lang="fr-FR" altLang="fr-FR">
                  <a:solidFill>
                    <a:schemeClr val="tx2"/>
                  </a:solidFill>
                  <a:latin typeface="Times New Roman" pitchFamily="18" charset="0"/>
                  <a:cs typeface="Times New Roman" pitchFamily="18" charset="0"/>
                </a:rPr>
                <a:t> </a:t>
              </a:r>
              <a:r>
                <a:rPr lang="fr-FR" altLang="fr-FR" b="1">
                  <a:solidFill>
                    <a:schemeClr val="tx2"/>
                  </a:solidFill>
                  <a:latin typeface="Times New Roman" pitchFamily="18" charset="0"/>
                  <a:cs typeface="Times New Roman" pitchFamily="18" charset="0"/>
                </a:rPr>
                <a:t>.</a:t>
              </a:r>
            </a:p>
          </p:txBody>
        </p:sp>
        <p:pic>
          <p:nvPicPr>
            <p:cNvPr id="6" name="Picture 10" descr="http://xylitol-sucre.org/WordPress/wp-content/uploads/2011/04/xylitol-dange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44" y="5072074"/>
              <a:ext cx="357190" cy="29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22"/>
          <p:cNvSpPr txBox="1">
            <a:spLocks noChangeArrowheads="1"/>
          </p:cNvSpPr>
          <p:nvPr/>
        </p:nvSpPr>
        <p:spPr bwMode="auto">
          <a:xfrm>
            <a:off x="5580112" y="473249"/>
            <a:ext cx="3571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latin typeface="Times New Roman" pitchFamily="18" charset="0"/>
                <a:cs typeface="Times New Roman" pitchFamily="18" charset="0"/>
              </a:rPr>
              <a:t>• Mauvaise analyse des besoins</a:t>
            </a:r>
            <a:br>
              <a:rPr lang="fr-FR" altLang="fr-FR" b="1" dirty="0">
                <a:latin typeface="Times New Roman" pitchFamily="18" charset="0"/>
                <a:cs typeface="Times New Roman" pitchFamily="18" charset="0"/>
              </a:rPr>
            </a:br>
            <a:r>
              <a:rPr lang="fr-FR" altLang="fr-FR" b="1" dirty="0">
                <a:latin typeface="Times New Roman" pitchFamily="18" charset="0"/>
                <a:cs typeface="Times New Roman" pitchFamily="18" charset="0"/>
              </a:rPr>
              <a:t>• Mauvaise conception du produit</a:t>
            </a:r>
            <a:br>
              <a:rPr lang="fr-FR" altLang="fr-FR" b="1" dirty="0">
                <a:latin typeface="Times New Roman" pitchFamily="18" charset="0"/>
                <a:cs typeface="Times New Roman" pitchFamily="18" charset="0"/>
              </a:rPr>
            </a:br>
            <a:r>
              <a:rPr lang="fr-FR" altLang="fr-FR" b="1" dirty="0">
                <a:latin typeface="Times New Roman" pitchFamily="18" charset="0"/>
                <a:cs typeface="Times New Roman" pitchFamily="18" charset="0"/>
              </a:rPr>
              <a:t>• Mauvaise réalisation du produit</a:t>
            </a:r>
            <a:br>
              <a:rPr lang="fr-FR" altLang="fr-FR" b="1" dirty="0">
                <a:latin typeface="Times New Roman" pitchFamily="18" charset="0"/>
                <a:cs typeface="Times New Roman" pitchFamily="18" charset="0"/>
              </a:rPr>
            </a:br>
            <a:r>
              <a:rPr lang="fr-FR" altLang="fr-FR" b="1" dirty="0">
                <a:latin typeface="Times New Roman" pitchFamily="18" charset="0"/>
                <a:cs typeface="Times New Roman" pitchFamily="18" charset="0"/>
              </a:rPr>
              <a:t>• Mauvais suivi du produit</a:t>
            </a:r>
          </a:p>
        </p:txBody>
      </p:sp>
      <p:sp>
        <p:nvSpPr>
          <p:cNvPr id="13" name="Rectangle 23"/>
          <p:cNvSpPr>
            <a:spLocks noChangeArrowheads="1"/>
          </p:cNvSpPr>
          <p:nvPr/>
        </p:nvSpPr>
        <p:spPr bwMode="auto">
          <a:xfrm>
            <a:off x="6024314" y="44624"/>
            <a:ext cx="272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solidFill>
                  <a:srgbClr val="FF0000"/>
                </a:solidFill>
                <a:latin typeface="Times New Roman" pitchFamily="18" charset="0"/>
                <a:cs typeface="Times New Roman" pitchFamily="18" charset="0"/>
              </a:rPr>
              <a:t>Raisons de la non</a:t>
            </a:r>
            <a:r>
              <a:rPr lang="fr-FR" altLang="fr-FR" b="1" dirty="0" smtClean="0">
                <a:solidFill>
                  <a:srgbClr val="FF0000"/>
                </a:solidFill>
                <a:latin typeface="Times New Roman" pitchFamily="18" charset="0"/>
                <a:cs typeface="Times New Roman" pitchFamily="18" charset="0"/>
              </a:rPr>
              <a:t>­ qualité </a:t>
            </a:r>
            <a:endParaRPr lang="fr-FR" altLang="fr-FR" b="1" dirty="0">
              <a:solidFill>
                <a:srgbClr val="FF0000"/>
              </a:solidFill>
              <a:latin typeface="Times New Roman" pitchFamily="18" charset="0"/>
              <a:cs typeface="Times New Roman" pitchFamily="18" charset="0"/>
            </a:endParaRPr>
          </a:p>
        </p:txBody>
      </p:sp>
      <p:sp>
        <p:nvSpPr>
          <p:cNvPr id="14" name="Rectangle 2"/>
          <p:cNvSpPr>
            <a:spLocks noChangeArrowheads="1"/>
          </p:cNvSpPr>
          <p:nvPr/>
        </p:nvSpPr>
        <p:spPr bwMode="auto">
          <a:xfrm>
            <a:off x="266700" y="2932586"/>
            <a:ext cx="8610600"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eaLnBrk="0" hangingPunct="0">
              <a:spcBef>
                <a:spcPct val="50000"/>
              </a:spcBef>
              <a:defRPr/>
            </a:pPr>
            <a:r>
              <a:rPr lang="fr-FR" sz="2000" b="1">
                <a:solidFill>
                  <a:srgbClr val="990033"/>
                </a:solidFill>
                <a:latin typeface="Times New Roman" panose="02020603050405020304" pitchFamily="18" charset="0"/>
                <a:cs typeface="Times New Roman" panose="02020603050405020304" pitchFamily="18" charset="0"/>
              </a:rPr>
              <a:t>Satisfaction = fidélisation</a:t>
            </a:r>
          </a:p>
        </p:txBody>
      </p:sp>
      <p:sp>
        <p:nvSpPr>
          <p:cNvPr id="15" name="Rectangle 5"/>
          <p:cNvSpPr>
            <a:spLocks noChangeArrowheads="1"/>
          </p:cNvSpPr>
          <p:nvPr/>
        </p:nvSpPr>
        <p:spPr bwMode="auto">
          <a:xfrm>
            <a:off x="-1040" y="3452115"/>
            <a:ext cx="9145040"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defTabSz="762000" eaLnBrk="0" hangingPunct="0">
              <a:spcBef>
                <a:spcPct val="50000"/>
              </a:spcBef>
              <a:buFontTx/>
              <a:buChar char="•"/>
              <a:defRPr/>
            </a:pPr>
            <a:r>
              <a:rPr lang="fr-FR" sz="2000" b="1" dirty="0">
                <a:latin typeface="Times New Roman" panose="02020603050405020304" pitchFamily="18" charset="0"/>
                <a:cs typeface="Times New Roman" panose="02020603050405020304" pitchFamily="18" charset="0"/>
              </a:rPr>
              <a:t> Il faut 5 fois plus de temps, d’efforts et d’argent pour attirer un nouveau client que pour garder un client existant</a:t>
            </a:r>
          </a:p>
        </p:txBody>
      </p:sp>
      <p:sp>
        <p:nvSpPr>
          <p:cNvPr id="16" name="Rectangle 6"/>
          <p:cNvSpPr>
            <a:spLocks noChangeArrowheads="1"/>
          </p:cNvSpPr>
          <p:nvPr/>
        </p:nvSpPr>
        <p:spPr bwMode="auto">
          <a:xfrm>
            <a:off x="0" y="4221088"/>
            <a:ext cx="9144000"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defTabSz="762000" eaLnBrk="0" hangingPunct="0">
              <a:spcBef>
                <a:spcPct val="50000"/>
              </a:spcBef>
              <a:buFontTx/>
              <a:buChar char="•"/>
              <a:defRPr/>
            </a:pPr>
            <a:r>
              <a:rPr lang="fr-FR" sz="2000" b="1" dirty="0">
                <a:latin typeface="Times New Roman" panose="02020603050405020304" pitchFamily="18" charset="0"/>
                <a:cs typeface="Times New Roman" panose="02020603050405020304" pitchFamily="18" charset="0"/>
              </a:rPr>
              <a:t> 96% des clients insatisfaits ne disent rien, mais 90% d’entre eux n’achèteront plus au même endroit.</a:t>
            </a:r>
          </a:p>
        </p:txBody>
      </p:sp>
      <p:sp>
        <p:nvSpPr>
          <p:cNvPr id="17" name="Rectangle 7"/>
          <p:cNvSpPr>
            <a:spLocks noChangeArrowheads="1"/>
          </p:cNvSpPr>
          <p:nvPr/>
        </p:nvSpPr>
        <p:spPr bwMode="auto">
          <a:xfrm>
            <a:off x="0" y="5013176"/>
            <a:ext cx="9144000" cy="117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defTabSz="762000" eaLnBrk="0" hangingPunct="0">
              <a:spcBef>
                <a:spcPct val="50000"/>
              </a:spcBef>
              <a:buFontTx/>
              <a:buChar char="•"/>
              <a:defRPr/>
            </a:pPr>
            <a:r>
              <a:rPr lang="fr-FR" sz="2000" b="1" dirty="0">
                <a:latin typeface="Times New Roman" panose="02020603050405020304" pitchFamily="18" charset="0"/>
                <a:cs typeface="Times New Roman" panose="02020603050405020304" pitchFamily="18" charset="0"/>
              </a:rPr>
              <a:t> Les consommateurs insatisfaits racontent leurs déboires à au moins 13 personnes.</a:t>
            </a:r>
          </a:p>
          <a:p>
            <a:pPr algn="just" defTabSz="762000" eaLnBrk="0" hangingPunct="0">
              <a:spcBef>
                <a:spcPct val="50000"/>
              </a:spcBef>
              <a:buFontTx/>
              <a:buChar char="•"/>
              <a:defRPr/>
            </a:pPr>
            <a:r>
              <a:rPr lang="fr-FR" sz="2000" b="1" dirty="0" smtClean="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Les consommateurs satisfaits font état de leur satisfaction à au moins 5 personnes</a:t>
            </a:r>
          </a:p>
        </p:txBody>
      </p:sp>
    </p:spTree>
    <p:extLst>
      <p:ext uri="{BB962C8B-B14F-4D97-AF65-F5344CB8AC3E}">
        <p14:creationId xmlns:p14="http://schemas.microsoft.com/office/powerpoint/2010/main" val="122825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heel(1)">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12" grpId="0" autoUpdateAnimBg="0"/>
      <p:bldP spid="13" grpId="0" autoUpdateAnimBg="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niveau de qualité adapt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974" y="1184721"/>
            <a:ext cx="2951162"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15974" y="3501008"/>
            <a:ext cx="6572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600" b="1" dirty="0">
                <a:latin typeface="Times New Roman" pitchFamily="18" charset="0"/>
                <a:cs typeface="Times New Roman" pitchFamily="18" charset="0"/>
              </a:rPr>
              <a:t>Non qualité a un prix coûte : entre 7% et 15% du chiffre d’affaire.</a:t>
            </a:r>
          </a:p>
        </p:txBody>
      </p:sp>
      <p:sp>
        <p:nvSpPr>
          <p:cNvPr id="9" name="Text Box 9"/>
          <p:cNvSpPr txBox="1">
            <a:spLocks noChangeArrowheads="1"/>
          </p:cNvSpPr>
          <p:nvPr/>
        </p:nvSpPr>
        <p:spPr bwMode="auto">
          <a:xfrm>
            <a:off x="0" y="404664"/>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sz="1600" b="1">
                <a:latin typeface="Times New Roman" pitchFamily="18" charset="0"/>
                <a:cs typeface="Times New Roman" pitchFamily="18" charset="0"/>
              </a:rPr>
              <a:t>•Non qualité interne :rebuts, retouches, pertes de rendement, modifications techniques, etc. </a:t>
            </a:r>
          </a:p>
          <a:p>
            <a:pPr algn="just" eaLnBrk="1" hangingPunct="1"/>
            <a:r>
              <a:rPr lang="fr-FR" altLang="fr-FR" sz="1600" b="1">
                <a:latin typeface="Times New Roman" pitchFamily="18" charset="0"/>
                <a:cs typeface="Times New Roman" pitchFamily="18" charset="0"/>
              </a:rPr>
              <a:t>•Non qualité externe: dépannages, garanties, réclamations des clients, échanges de produits, pénalités, procès, etc.</a:t>
            </a:r>
          </a:p>
        </p:txBody>
      </p:sp>
      <p:sp>
        <p:nvSpPr>
          <p:cNvPr id="10" name="Rectangle 10"/>
          <p:cNvSpPr>
            <a:spLocks noChangeArrowheads="1"/>
          </p:cNvSpPr>
          <p:nvPr/>
        </p:nvSpPr>
        <p:spPr bwMode="auto">
          <a:xfrm>
            <a:off x="0" y="44624"/>
            <a:ext cx="2584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solidFill>
                  <a:srgbClr val="FF0000"/>
                </a:solidFill>
                <a:latin typeface="Times New Roman" pitchFamily="18" charset="0"/>
                <a:cs typeface="Times New Roman" pitchFamily="18" charset="0"/>
              </a:rPr>
              <a:t>Nature de la </a:t>
            </a:r>
            <a:r>
              <a:rPr lang="fr-FR" altLang="fr-FR" b="1" dirty="0" smtClean="0">
                <a:solidFill>
                  <a:srgbClr val="FF0000"/>
                </a:solidFill>
                <a:latin typeface="Times New Roman" pitchFamily="18" charset="0"/>
                <a:cs typeface="Times New Roman" pitchFamily="18" charset="0"/>
              </a:rPr>
              <a:t>non ­</a:t>
            </a:r>
            <a:r>
              <a:rPr lang="fr-FR" altLang="fr-FR" b="1" dirty="0">
                <a:solidFill>
                  <a:srgbClr val="FF0000"/>
                </a:solidFill>
                <a:latin typeface="Times New Roman" pitchFamily="18" charset="0"/>
                <a:cs typeface="Times New Roman" pitchFamily="18" charset="0"/>
              </a:rPr>
              <a:t>qualité</a:t>
            </a:r>
          </a:p>
        </p:txBody>
      </p:sp>
      <p:sp>
        <p:nvSpPr>
          <p:cNvPr id="11" name="Text Box 5"/>
          <p:cNvSpPr txBox="1">
            <a:spLocks noChangeArrowheads="1"/>
          </p:cNvSpPr>
          <p:nvPr/>
        </p:nvSpPr>
        <p:spPr bwMode="auto">
          <a:xfrm>
            <a:off x="0" y="4005064"/>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fr-FR" altLang="fr-FR" sz="1600" b="1" dirty="0">
                <a:latin typeface="Times New Roman" pitchFamily="18" charset="0"/>
                <a:cs typeface="Times New Roman" pitchFamily="18" charset="0"/>
              </a:rPr>
              <a:t>	Il faut chercher le juste équilibre (adéquation) permettant d'éliminer au maximum la non-qualité, afin d'obtenir un bon degré de satisfaction de la clientèle, de les fidéliser et de faire des bénéfices, tout en y consacrant un budget raisonnable. </a:t>
            </a:r>
          </a:p>
        </p:txBody>
      </p:sp>
      <p:sp>
        <p:nvSpPr>
          <p:cNvPr id="14" name="Rectangle 11"/>
          <p:cNvSpPr>
            <a:spLocks noChangeArrowheads="1"/>
          </p:cNvSpPr>
          <p:nvPr/>
        </p:nvSpPr>
        <p:spPr bwMode="auto">
          <a:xfrm>
            <a:off x="0" y="4815979"/>
            <a:ext cx="5913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u="sng">
                <a:solidFill>
                  <a:srgbClr val="FF0000"/>
                </a:solidFill>
                <a:latin typeface="Times New Roman" pitchFamily="18" charset="0"/>
                <a:cs typeface="Times New Roman" pitchFamily="18" charset="0"/>
              </a:rPr>
              <a:t>Attention : Sous qualité et Sur Qualité Valent non Qualité.</a:t>
            </a:r>
          </a:p>
        </p:txBody>
      </p:sp>
      <p:sp>
        <p:nvSpPr>
          <p:cNvPr id="15" name="Rectangle 14"/>
          <p:cNvSpPr>
            <a:spLocks noChangeArrowheads="1"/>
          </p:cNvSpPr>
          <p:nvPr/>
        </p:nvSpPr>
        <p:spPr bwMode="auto">
          <a:xfrm>
            <a:off x="0" y="5733256"/>
            <a:ext cx="914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sz="1600" b="1">
                <a:latin typeface="Times New Roman" pitchFamily="18" charset="0"/>
                <a:cs typeface="Times New Roman" pitchFamily="18" charset="0"/>
              </a:rPr>
              <a:t>	Coûts de Non Qualité (CNQ) =  Coût de prévention + Coût de détection + Coût de défaillance interne + Coût de défaillance externe +  Coût du préjudice commercial;</a:t>
            </a:r>
          </a:p>
          <a:p>
            <a:pPr algn="just" eaLnBrk="1" hangingPunct="1"/>
            <a:r>
              <a:rPr lang="fr-FR" altLang="fr-FR" sz="1600" b="1">
                <a:latin typeface="Times New Roman" pitchFamily="18" charset="0"/>
                <a:cs typeface="Times New Roman" pitchFamily="18" charset="0"/>
              </a:rPr>
              <a:t>			</a:t>
            </a:r>
          </a:p>
          <a:p>
            <a:pPr algn="just" eaLnBrk="1" hangingPunct="1"/>
            <a:r>
              <a:rPr lang="fr-FR" altLang="fr-FR" sz="1600" b="1">
                <a:latin typeface="Times New Roman" pitchFamily="18" charset="0"/>
                <a:cs typeface="Times New Roman" pitchFamily="18" charset="0"/>
              </a:rPr>
              <a:t>			COQ = Coût de la conformité + Coût de la non conformité</a:t>
            </a:r>
            <a:endParaRPr lang="fr-FR" altLang="fr-FR" sz="1600">
              <a:latin typeface="Times New Roman" pitchFamily="18" charset="0"/>
              <a:cs typeface="Times New Roman" pitchFamily="18" charset="0"/>
            </a:endParaRPr>
          </a:p>
        </p:txBody>
      </p:sp>
      <p:sp>
        <p:nvSpPr>
          <p:cNvPr id="16" name="Rectangle 15"/>
          <p:cNvSpPr>
            <a:spLocks noChangeArrowheads="1"/>
          </p:cNvSpPr>
          <p:nvPr/>
        </p:nvSpPr>
        <p:spPr bwMode="auto">
          <a:xfrm>
            <a:off x="0" y="5387479"/>
            <a:ext cx="3211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a:solidFill>
                  <a:srgbClr val="FF0000"/>
                </a:solidFill>
                <a:latin typeface="Times New Roman" pitchFamily="18" charset="0"/>
                <a:cs typeface="Times New Roman" pitchFamily="18" charset="0"/>
              </a:rPr>
              <a:t>Calcul du coût de non qualité :</a:t>
            </a:r>
            <a:endParaRPr lang="fr-FR" altLang="fr-FR">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6875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4"/>
          <p:cNvSpPr txBox="1">
            <a:spLocks noChangeArrowheads="1"/>
          </p:cNvSpPr>
          <p:nvPr/>
        </p:nvSpPr>
        <p:spPr bwMode="auto">
          <a:xfrm>
            <a:off x="2638425" y="191765"/>
            <a:ext cx="2994731" cy="400110"/>
          </a:xfrm>
          <a:prstGeom prst="rect">
            <a:avLst/>
          </a:prstGeom>
          <a:solidFill>
            <a:srgbClr val="FFFF00"/>
          </a:solidFill>
          <a:ln w="38100">
            <a:solidFill>
              <a:schemeClr val="tx1"/>
            </a:solidFill>
            <a:miter lim="800000"/>
            <a:headEnd/>
            <a:tailEnd/>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2000" b="1" dirty="0" smtClean="0"/>
              <a:t>COÛT </a:t>
            </a:r>
            <a:r>
              <a:rPr lang="fr-FR" altLang="fr-FR" sz="2000" b="1" dirty="0">
                <a:cs typeface="Times New Roman" pitchFamily="18" charset="0"/>
              </a:rPr>
              <a:t>"</a:t>
            </a:r>
            <a:r>
              <a:rPr lang="fr-FR" altLang="fr-FR" sz="2000" b="1" dirty="0"/>
              <a:t>NON QUALITE</a:t>
            </a:r>
            <a:r>
              <a:rPr lang="fr-FR" altLang="fr-FR" sz="2000" b="1" dirty="0">
                <a:cs typeface="Times New Roman" pitchFamily="18" charset="0"/>
              </a:rPr>
              <a:t>"</a:t>
            </a:r>
            <a:endParaRPr lang="fr-FR" altLang="fr-FR" sz="2000" b="1" dirty="0"/>
          </a:p>
        </p:txBody>
      </p:sp>
      <p:sp>
        <p:nvSpPr>
          <p:cNvPr id="9" name="Text Box 25"/>
          <p:cNvSpPr txBox="1">
            <a:spLocks noChangeArrowheads="1"/>
          </p:cNvSpPr>
          <p:nvPr/>
        </p:nvSpPr>
        <p:spPr bwMode="auto">
          <a:xfrm>
            <a:off x="0" y="1029965"/>
            <a:ext cx="2143125" cy="646113"/>
          </a:xfrm>
          <a:prstGeom prst="rect">
            <a:avLst/>
          </a:prstGeom>
          <a:noFill/>
          <a:ln w="28575">
            <a:solidFill>
              <a:srgbClr val="EB114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a:latin typeface="Times New Roman" pitchFamily="18" charset="0"/>
                <a:cs typeface="Times New Roman" pitchFamily="18" charset="0"/>
              </a:rPr>
              <a:t>Coût  des </a:t>
            </a:r>
            <a:r>
              <a:rPr lang="fr-FR" altLang="fr-FR" b="1">
                <a:solidFill>
                  <a:srgbClr val="FF0000"/>
                </a:solidFill>
                <a:latin typeface="Times New Roman" pitchFamily="18" charset="0"/>
                <a:cs typeface="Times New Roman" pitchFamily="18" charset="0"/>
              </a:rPr>
              <a:t>anomalies internes</a:t>
            </a:r>
          </a:p>
        </p:txBody>
      </p:sp>
      <p:sp>
        <p:nvSpPr>
          <p:cNvPr id="10" name="Text Box 26"/>
          <p:cNvSpPr txBox="1">
            <a:spLocks noChangeArrowheads="1"/>
          </p:cNvSpPr>
          <p:nvPr/>
        </p:nvSpPr>
        <p:spPr bwMode="auto">
          <a:xfrm>
            <a:off x="2257425" y="1022028"/>
            <a:ext cx="2371725" cy="669925"/>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a:t>Coût  des </a:t>
            </a:r>
          </a:p>
          <a:p>
            <a:pPr algn="ctr" eaLnBrk="1" hangingPunct="1"/>
            <a:r>
              <a:rPr lang="fr-FR" altLang="fr-FR" b="1">
                <a:solidFill>
                  <a:srgbClr val="996633"/>
                </a:solidFill>
                <a:latin typeface="Times New Roman" pitchFamily="18" charset="0"/>
                <a:cs typeface="Times New Roman" pitchFamily="18" charset="0"/>
              </a:rPr>
              <a:t>Anomalies externes</a:t>
            </a:r>
          </a:p>
        </p:txBody>
      </p:sp>
      <p:sp>
        <p:nvSpPr>
          <p:cNvPr id="11" name="Text Box 27"/>
          <p:cNvSpPr txBox="1">
            <a:spLocks noChangeArrowheads="1"/>
          </p:cNvSpPr>
          <p:nvPr/>
        </p:nvSpPr>
        <p:spPr bwMode="auto">
          <a:xfrm>
            <a:off x="6989514" y="1029965"/>
            <a:ext cx="1758950" cy="669925"/>
          </a:xfrm>
          <a:prstGeom prst="rect">
            <a:avLst/>
          </a:prstGeom>
          <a:noFill/>
          <a:ln w="2857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a:t>Coût  de </a:t>
            </a:r>
            <a:r>
              <a:rPr lang="fr-FR" altLang="fr-FR" b="1">
                <a:solidFill>
                  <a:srgbClr val="33CC33"/>
                </a:solidFill>
                <a:latin typeface="Times New Roman" pitchFamily="18" charset="0"/>
                <a:cs typeface="Times New Roman" pitchFamily="18" charset="0"/>
              </a:rPr>
              <a:t>PREVENTION</a:t>
            </a:r>
          </a:p>
        </p:txBody>
      </p:sp>
      <p:sp>
        <p:nvSpPr>
          <p:cNvPr id="12" name="Text Box 28"/>
          <p:cNvSpPr txBox="1">
            <a:spLocks noChangeArrowheads="1"/>
          </p:cNvSpPr>
          <p:nvPr/>
        </p:nvSpPr>
        <p:spPr bwMode="auto">
          <a:xfrm>
            <a:off x="4786313" y="1049015"/>
            <a:ext cx="1920875" cy="6699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a:t>Coût  de </a:t>
            </a:r>
            <a:r>
              <a:rPr lang="fr-FR" altLang="fr-FR" b="1">
                <a:solidFill>
                  <a:srgbClr val="996633"/>
                </a:solidFill>
                <a:latin typeface="Times New Roman" pitchFamily="18" charset="0"/>
                <a:cs typeface="Times New Roman" pitchFamily="18" charset="0"/>
              </a:rPr>
              <a:t>DETECTION</a:t>
            </a:r>
          </a:p>
        </p:txBody>
      </p:sp>
      <p:sp>
        <p:nvSpPr>
          <p:cNvPr id="13" name="Line 33"/>
          <p:cNvSpPr>
            <a:spLocks noChangeShapeType="1"/>
          </p:cNvSpPr>
          <p:nvPr/>
        </p:nvSpPr>
        <p:spPr bwMode="auto">
          <a:xfrm flipH="1">
            <a:off x="1114425" y="648965"/>
            <a:ext cx="21336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 name="Line 34"/>
          <p:cNvSpPr>
            <a:spLocks noChangeShapeType="1"/>
          </p:cNvSpPr>
          <p:nvPr/>
        </p:nvSpPr>
        <p:spPr bwMode="auto">
          <a:xfrm>
            <a:off x="5024438" y="648965"/>
            <a:ext cx="25908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 name="Line 35"/>
          <p:cNvSpPr>
            <a:spLocks noChangeShapeType="1"/>
          </p:cNvSpPr>
          <p:nvPr/>
        </p:nvSpPr>
        <p:spPr bwMode="auto">
          <a:xfrm flipH="1">
            <a:off x="3357563" y="648965"/>
            <a:ext cx="576262" cy="3286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 name="Line 36"/>
          <p:cNvSpPr>
            <a:spLocks noChangeShapeType="1"/>
          </p:cNvSpPr>
          <p:nvPr/>
        </p:nvSpPr>
        <p:spPr bwMode="auto">
          <a:xfrm>
            <a:off x="4619625" y="648965"/>
            <a:ext cx="1023938" cy="400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 name="Line 37"/>
          <p:cNvSpPr>
            <a:spLocks noChangeShapeType="1"/>
          </p:cNvSpPr>
          <p:nvPr/>
        </p:nvSpPr>
        <p:spPr bwMode="auto">
          <a:xfrm>
            <a:off x="990600" y="1715765"/>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 name="Line 38"/>
          <p:cNvSpPr>
            <a:spLocks noChangeShapeType="1"/>
          </p:cNvSpPr>
          <p:nvPr/>
        </p:nvSpPr>
        <p:spPr bwMode="auto">
          <a:xfrm>
            <a:off x="3505200" y="1715765"/>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9" name="Line 39"/>
          <p:cNvSpPr>
            <a:spLocks noChangeShapeType="1"/>
          </p:cNvSpPr>
          <p:nvPr/>
        </p:nvSpPr>
        <p:spPr bwMode="auto">
          <a:xfrm>
            <a:off x="5791200" y="1715765"/>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 name="Line 40"/>
          <p:cNvSpPr>
            <a:spLocks noChangeShapeType="1"/>
          </p:cNvSpPr>
          <p:nvPr/>
        </p:nvSpPr>
        <p:spPr bwMode="auto">
          <a:xfrm>
            <a:off x="7848600" y="1715765"/>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1" name="Text Box 41"/>
          <p:cNvSpPr txBox="1">
            <a:spLocks noChangeArrowheads="1"/>
          </p:cNvSpPr>
          <p:nvPr/>
        </p:nvSpPr>
        <p:spPr bwMode="auto">
          <a:xfrm>
            <a:off x="0" y="2020565"/>
            <a:ext cx="2286000" cy="1768475"/>
          </a:xfrm>
          <a:prstGeom prst="rect">
            <a:avLst/>
          </a:prstGeom>
          <a:noFill/>
          <a:ln w="28575">
            <a:solidFill>
              <a:srgbClr val="EB114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fr-FR" altLang="fr-FR"/>
              <a:t> Rebuts</a:t>
            </a:r>
          </a:p>
          <a:p>
            <a:pPr eaLnBrk="1" hangingPunct="1">
              <a:buFontTx/>
              <a:buChar char="•"/>
            </a:pPr>
            <a:r>
              <a:rPr lang="fr-FR" altLang="fr-FR"/>
              <a:t> Réparations</a:t>
            </a:r>
          </a:p>
          <a:p>
            <a:pPr eaLnBrk="1" hangingPunct="1">
              <a:buFontTx/>
              <a:buChar char="•"/>
            </a:pPr>
            <a:r>
              <a:rPr lang="fr-FR" altLang="fr-FR"/>
              <a:t> Déclassement </a:t>
            </a:r>
          </a:p>
          <a:p>
            <a:pPr eaLnBrk="1" hangingPunct="1"/>
            <a:r>
              <a:rPr lang="fr-FR" altLang="fr-FR"/>
              <a:t>   de produits</a:t>
            </a:r>
          </a:p>
          <a:p>
            <a:pPr eaLnBrk="1" hangingPunct="1">
              <a:buFontTx/>
              <a:buChar char="•"/>
            </a:pPr>
            <a:r>
              <a:rPr lang="fr-FR" altLang="fr-FR"/>
              <a:t> Stocks matières premières refusées</a:t>
            </a:r>
          </a:p>
        </p:txBody>
      </p:sp>
      <p:sp>
        <p:nvSpPr>
          <p:cNvPr id="22" name="Text Box 42"/>
          <p:cNvSpPr txBox="1">
            <a:spLocks noChangeArrowheads="1"/>
          </p:cNvSpPr>
          <p:nvPr/>
        </p:nvSpPr>
        <p:spPr bwMode="auto">
          <a:xfrm>
            <a:off x="2286000" y="2049140"/>
            <a:ext cx="2500313" cy="1477963"/>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fr-FR" altLang="fr-FR"/>
              <a:t> Réclamation</a:t>
            </a:r>
          </a:p>
          <a:p>
            <a:pPr eaLnBrk="1" hangingPunct="1">
              <a:buFontTx/>
              <a:buChar char="•"/>
            </a:pPr>
            <a:r>
              <a:rPr lang="fr-FR" altLang="fr-FR"/>
              <a:t> SAV</a:t>
            </a:r>
          </a:p>
          <a:p>
            <a:pPr eaLnBrk="1" hangingPunct="1">
              <a:buFontTx/>
              <a:buChar char="•"/>
            </a:pPr>
            <a:r>
              <a:rPr lang="fr-FR" altLang="fr-FR"/>
              <a:t> Remise, ristournes</a:t>
            </a:r>
          </a:p>
          <a:p>
            <a:pPr eaLnBrk="1" hangingPunct="1">
              <a:buFontTx/>
              <a:buChar char="•"/>
            </a:pPr>
            <a:r>
              <a:rPr lang="fr-FR" altLang="fr-FR"/>
              <a:t> Pénalités de retard</a:t>
            </a:r>
          </a:p>
          <a:p>
            <a:pPr eaLnBrk="1" hangingPunct="1">
              <a:buFontTx/>
              <a:buChar char="•"/>
            </a:pPr>
            <a:r>
              <a:rPr lang="fr-FR" altLang="fr-FR"/>
              <a:t> Remboursements</a:t>
            </a:r>
          </a:p>
        </p:txBody>
      </p:sp>
      <p:sp>
        <p:nvSpPr>
          <p:cNvPr id="23" name="Text Box 43"/>
          <p:cNvSpPr txBox="1">
            <a:spLocks noChangeArrowheads="1"/>
          </p:cNvSpPr>
          <p:nvPr/>
        </p:nvSpPr>
        <p:spPr bwMode="auto">
          <a:xfrm>
            <a:off x="4786313" y="2049140"/>
            <a:ext cx="2214562" cy="147796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fr-FR" altLang="fr-FR"/>
              <a:t>  Salaires</a:t>
            </a:r>
          </a:p>
          <a:p>
            <a:pPr eaLnBrk="1" hangingPunct="1">
              <a:buFontTx/>
              <a:buChar char="•"/>
            </a:pPr>
            <a:r>
              <a:rPr lang="fr-FR" altLang="fr-FR"/>
              <a:t> Contrôles</a:t>
            </a:r>
          </a:p>
          <a:p>
            <a:pPr eaLnBrk="1" hangingPunct="1">
              <a:buFontTx/>
              <a:buChar char="•"/>
            </a:pPr>
            <a:r>
              <a:rPr lang="fr-FR" altLang="fr-FR"/>
              <a:t> Essais</a:t>
            </a:r>
          </a:p>
          <a:p>
            <a:pPr eaLnBrk="1" hangingPunct="1">
              <a:buFontTx/>
              <a:buChar char="•"/>
            </a:pPr>
            <a:r>
              <a:rPr lang="fr-FR" altLang="fr-FR"/>
              <a:t> Amortissement</a:t>
            </a:r>
          </a:p>
          <a:p>
            <a:pPr eaLnBrk="1" hangingPunct="1">
              <a:buFontTx/>
              <a:buChar char="•"/>
            </a:pPr>
            <a:r>
              <a:rPr lang="fr-FR" altLang="fr-FR"/>
              <a:t> Frais d’étalonnage</a:t>
            </a:r>
          </a:p>
        </p:txBody>
      </p:sp>
      <p:sp>
        <p:nvSpPr>
          <p:cNvPr id="24" name="Text Box 44"/>
          <p:cNvSpPr txBox="1">
            <a:spLocks noChangeArrowheads="1"/>
          </p:cNvSpPr>
          <p:nvPr/>
        </p:nvSpPr>
        <p:spPr bwMode="auto">
          <a:xfrm>
            <a:off x="7010400" y="2020565"/>
            <a:ext cx="1990725" cy="1493838"/>
          </a:xfrm>
          <a:prstGeom prst="rect">
            <a:avLst/>
          </a:prstGeom>
          <a:noFill/>
          <a:ln w="2857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fr-FR" altLang="fr-FR"/>
              <a:t> Évaluation des </a:t>
            </a:r>
          </a:p>
          <a:p>
            <a:pPr eaLnBrk="1" hangingPunct="1"/>
            <a:r>
              <a:rPr lang="fr-FR" altLang="fr-FR"/>
              <a:t>   fournisseurs </a:t>
            </a:r>
          </a:p>
          <a:p>
            <a:pPr eaLnBrk="1" hangingPunct="1">
              <a:buFontTx/>
              <a:buChar char="•"/>
            </a:pPr>
            <a:r>
              <a:rPr lang="fr-FR" altLang="fr-FR"/>
              <a:t> Formation</a:t>
            </a:r>
          </a:p>
          <a:p>
            <a:pPr eaLnBrk="1" hangingPunct="1">
              <a:buFontTx/>
              <a:buChar char="•"/>
            </a:pPr>
            <a:r>
              <a:rPr lang="fr-FR" altLang="fr-FR"/>
              <a:t> Audits qualité</a:t>
            </a:r>
          </a:p>
          <a:p>
            <a:pPr eaLnBrk="1" hangingPunct="1">
              <a:buFontTx/>
              <a:buChar char="•"/>
            </a:pPr>
            <a:r>
              <a:rPr lang="fr-FR" altLang="fr-FR"/>
              <a:t> Équipes Qualité</a:t>
            </a:r>
          </a:p>
        </p:txBody>
      </p:sp>
      <p:sp>
        <p:nvSpPr>
          <p:cNvPr id="25" name="Rectangle 11"/>
          <p:cNvSpPr>
            <a:spLocks noChangeArrowheads="1"/>
          </p:cNvSpPr>
          <p:nvPr/>
        </p:nvSpPr>
        <p:spPr bwMode="auto">
          <a:xfrm>
            <a:off x="0" y="413509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Arial" charset="0"/>
              <a:buChar char="•"/>
            </a:pPr>
            <a:r>
              <a:rPr lang="fr-FR" altLang="fr-FR" sz="1600" b="1" dirty="0">
                <a:latin typeface="Times New Roman" pitchFamily="18" charset="0"/>
                <a:cs typeface="Times New Roman" pitchFamily="18" charset="0"/>
              </a:rPr>
              <a:t> La conformité: Coûts de Prévention et de Détection. </a:t>
            </a:r>
          </a:p>
          <a:p>
            <a:pPr algn="just" eaLnBrk="1" hangingPunct="1"/>
            <a:endParaRPr lang="fr-FR" altLang="fr-FR" sz="1200" b="1" dirty="0">
              <a:latin typeface="Times New Roman" pitchFamily="18" charset="0"/>
              <a:cs typeface="Times New Roman" pitchFamily="18" charset="0"/>
            </a:endParaRPr>
          </a:p>
          <a:p>
            <a:pPr algn="just" eaLnBrk="1" hangingPunct="1">
              <a:buFont typeface="Arial" charset="0"/>
              <a:buChar char="•"/>
            </a:pPr>
            <a:r>
              <a:rPr lang="fr-FR" altLang="fr-FR" sz="1600" b="1" dirty="0">
                <a:latin typeface="Times New Roman" pitchFamily="18" charset="0"/>
                <a:cs typeface="Times New Roman" pitchFamily="18" charset="0"/>
              </a:rPr>
              <a:t> La non-conformité: Coûts des Défaillances Internes et Externes + Coût de Préjudice Commercial. </a:t>
            </a:r>
            <a:endParaRPr lang="fr-FR" altLang="fr-FR" sz="1600" dirty="0"/>
          </a:p>
        </p:txBody>
      </p:sp>
      <p:sp>
        <p:nvSpPr>
          <p:cNvPr id="26" name="Rectangle 8"/>
          <p:cNvSpPr>
            <a:spLocks noChangeArrowheads="1"/>
          </p:cNvSpPr>
          <p:nvPr/>
        </p:nvSpPr>
        <p:spPr bwMode="auto">
          <a:xfrm>
            <a:off x="0" y="500504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sz="1600" b="1" dirty="0">
                <a:latin typeface="Times New Roman" pitchFamily="18" charset="0"/>
                <a:cs typeface="Times New Roman" pitchFamily="18" charset="0"/>
              </a:rPr>
              <a:t>	Lors de l’amélioration de la qualité il y a augmentation des coûts de prévention, légère diminution des coûts d’évaluation et très grande baisse des coûts de défaillances. </a:t>
            </a:r>
          </a:p>
        </p:txBody>
      </p:sp>
    </p:spTree>
    <p:extLst>
      <p:ext uri="{BB962C8B-B14F-4D97-AF65-F5344CB8AC3E}">
        <p14:creationId xmlns:p14="http://schemas.microsoft.com/office/powerpoint/2010/main" val="130417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heckerboard(across)">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3945</TotalTime>
  <Words>3363</Words>
  <Application>Microsoft Office PowerPoint</Application>
  <PresentationFormat>Affichage à l'écran (4:3)</PresentationFormat>
  <Paragraphs>641</Paragraphs>
  <Slides>51</Slides>
  <Notes>2</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51</vt:i4>
      </vt:variant>
    </vt:vector>
  </HeadingPairs>
  <TitlesOfParts>
    <vt:vector size="63" baseType="lpstr">
      <vt:lpstr>Albertus Medium</vt:lpstr>
      <vt:lpstr>Algerian</vt:lpstr>
      <vt:lpstr>Arial</vt:lpstr>
      <vt:lpstr>Calibri</vt:lpstr>
      <vt:lpstr>Symbol</vt:lpstr>
      <vt:lpstr>Tahoma</vt:lpstr>
      <vt:lpstr>Times New Roman</vt:lpstr>
      <vt:lpstr>Trebuchet MS</vt:lpstr>
      <vt:lpstr>Verdana</vt:lpstr>
      <vt:lpstr>Wingdings</vt:lpstr>
      <vt:lpstr>Thème Office</vt:lpstr>
      <vt:lpstr>Équation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vPro</dc:creator>
  <cp:lastModifiedBy>anouar</cp:lastModifiedBy>
  <cp:revision>97</cp:revision>
  <cp:lastPrinted>2016-02-02T11:29:56Z</cp:lastPrinted>
  <dcterms:created xsi:type="dcterms:W3CDTF">2015-12-16T21:35:35Z</dcterms:created>
  <dcterms:modified xsi:type="dcterms:W3CDTF">2017-02-14T16:08:13Z</dcterms:modified>
</cp:coreProperties>
</file>